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2213" y="515209"/>
            <a:ext cx="980749" cy="998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8181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8181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8181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9523" y="612988"/>
            <a:ext cx="124587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18181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795" y="1948187"/>
            <a:ext cx="6718808" cy="405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jpg"/><Relationship Id="rId10" Type="http://schemas.openxmlformats.org/officeDocument/2006/relationships/image" Target="../media/image6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museumoftheredriver.org/" TargetMode="External"/><Relationship Id="rId3" Type="http://schemas.openxmlformats.org/officeDocument/2006/relationships/image" Target="../media/image65.png"/><Relationship Id="rId4" Type="http://schemas.openxmlformats.org/officeDocument/2006/relationships/image" Target="../media/image66.jpg"/><Relationship Id="rId5" Type="http://schemas.openxmlformats.org/officeDocument/2006/relationships/image" Target="../media/image6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9" Type="http://schemas.openxmlformats.org/officeDocument/2006/relationships/image" Target="../media/image14.jpg"/><Relationship Id="rId10" Type="http://schemas.openxmlformats.org/officeDocument/2006/relationships/image" Target="../media/image1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image" Target="../media/image3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7" Type="http://schemas.openxmlformats.org/officeDocument/2006/relationships/image" Target="../media/image38.jpg"/><Relationship Id="rId8" Type="http://schemas.openxmlformats.org/officeDocument/2006/relationships/image" Target="../media/image3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pn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45.jpg"/><Relationship Id="rId8" Type="http://schemas.openxmlformats.org/officeDocument/2006/relationships/image" Target="../media/image4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51.jpg"/><Relationship Id="rId7" Type="http://schemas.openxmlformats.org/officeDocument/2006/relationships/image" Target="../media/image52.jpg"/><Relationship Id="rId8" Type="http://schemas.openxmlformats.org/officeDocument/2006/relationships/image" Target="../media/image53.jpg"/><Relationship Id="rId9" Type="http://schemas.openxmlformats.org/officeDocument/2006/relationships/image" Target="../media/image54.jpg"/><Relationship Id="rId10" Type="http://schemas.openxmlformats.org/officeDocument/2006/relationships/image" Target="../media/image5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0"/>
              <a:t>She</a:t>
            </a:r>
            <a:r>
              <a:rPr dirty="0" spc="-10"/>
              <a:t>r</a:t>
            </a:r>
            <a:r>
              <a:rPr dirty="0" spc="70"/>
              <a:t>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79523" y="1074834"/>
            <a:ext cx="2463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181817"/>
                </a:solidFill>
                <a:latin typeface="Arial"/>
                <a:cs typeface="Arial"/>
              </a:rPr>
              <a:t>April </a:t>
            </a:r>
            <a:r>
              <a:rPr dirty="0" sz="2400" b="1">
                <a:solidFill>
                  <a:srgbClr val="181817"/>
                </a:solidFill>
                <a:latin typeface="Arial"/>
                <a:cs typeface="Arial"/>
              </a:rPr>
              <a:t>- </a:t>
            </a:r>
            <a:r>
              <a:rPr dirty="0" sz="2400" spc="-5" b="1">
                <a:solidFill>
                  <a:srgbClr val="181817"/>
                </a:solidFill>
                <a:latin typeface="Arial"/>
                <a:cs typeface="Arial"/>
              </a:rPr>
              <a:t>June</a:t>
            </a:r>
            <a:r>
              <a:rPr dirty="0" sz="2400" spc="-9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81817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572767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 h="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25400">
            <a:solidFill>
              <a:srgbClr val="1818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66944" y="2957626"/>
            <a:ext cx="1933917" cy="2006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54244" y="4992321"/>
            <a:ext cx="161734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Harold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Stevenson, Athens Greece,</a:t>
            </a:r>
            <a:r>
              <a:rPr dirty="0" sz="700" spc="-12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1986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4791456"/>
            <a:ext cx="1568513" cy="1755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4500" y="6601665"/>
            <a:ext cx="15817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Solitaire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Hand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, 1998, Loan, Courtesy of  David and Rebecca</a:t>
            </a:r>
            <a:r>
              <a:rPr dirty="0" sz="700" spc="-2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Stroud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41448" y="6063615"/>
            <a:ext cx="1084859" cy="898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57200" y="7296911"/>
            <a:ext cx="2313940" cy="2258695"/>
          </a:xfrm>
          <a:prstGeom prst="rect">
            <a:avLst/>
          </a:prstGeom>
          <a:solidFill>
            <a:srgbClr val="0E1F14"/>
          </a:solidFill>
          <a:ln w="12700">
            <a:solidFill>
              <a:srgbClr val="181817"/>
            </a:solidFill>
          </a:ln>
        </p:spPr>
        <p:txBody>
          <a:bodyPr wrap="square" lIns="0" tIns="111125" rIns="0" bIns="0" rtlCol="0" vert="horz">
            <a:spAutoFit/>
          </a:bodyPr>
          <a:lstStyle/>
          <a:p>
            <a:pPr algn="just">
              <a:lnSpc>
                <a:spcPct val="100000"/>
              </a:lnSpc>
              <a:spcBef>
                <a:spcPts val="875"/>
              </a:spcBef>
            </a:pPr>
            <a:r>
              <a:rPr dirty="0" sz="1000">
                <a:solidFill>
                  <a:srgbClr val="FFFEFD"/>
                </a:solidFill>
                <a:latin typeface="Arial"/>
                <a:cs typeface="Arial"/>
              </a:rPr>
              <a:t>In this</a:t>
            </a:r>
            <a:r>
              <a:rPr dirty="0" sz="1000" spc="-1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EFD"/>
                </a:solidFill>
                <a:latin typeface="Arial"/>
                <a:cs typeface="Arial"/>
              </a:rPr>
              <a:t>Issue;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dirty="0" sz="1000" spc="-5">
                <a:solidFill>
                  <a:srgbClr val="FFFEFD"/>
                </a:solidFill>
                <a:latin typeface="Arial"/>
                <a:cs typeface="Arial"/>
              </a:rPr>
              <a:t>Directions and </a:t>
            </a:r>
            <a:r>
              <a:rPr dirty="0" sz="1000">
                <a:solidFill>
                  <a:srgbClr val="FFFEFD"/>
                </a:solidFill>
                <a:latin typeface="Arial"/>
                <a:cs typeface="Arial"/>
              </a:rPr>
              <a:t>People.................Page</a:t>
            </a:r>
            <a:r>
              <a:rPr dirty="0" sz="1000" spc="-55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EFD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algn="just" marR="31115">
              <a:lnSpc>
                <a:spcPct val="200000"/>
              </a:lnSpc>
            </a:pPr>
            <a:r>
              <a:rPr dirty="0" sz="1000" spc="-5">
                <a:solidFill>
                  <a:srgbClr val="FFFEFD"/>
                </a:solidFill>
                <a:latin typeface="Arial"/>
                <a:cs typeface="Arial"/>
              </a:rPr>
              <a:t>Calendar of </a:t>
            </a:r>
            <a:r>
              <a:rPr dirty="0" sz="1000">
                <a:solidFill>
                  <a:srgbClr val="FFFEFD"/>
                </a:solidFill>
                <a:latin typeface="Arial"/>
                <a:cs typeface="Arial"/>
              </a:rPr>
              <a:t>Events......................Page 2  </a:t>
            </a:r>
            <a:r>
              <a:rPr dirty="0" sz="1000" spc="-5">
                <a:solidFill>
                  <a:srgbClr val="FFFEFD"/>
                </a:solidFill>
                <a:latin typeface="Arial"/>
                <a:cs typeface="Arial"/>
              </a:rPr>
              <a:t>Current and Upcoming </a:t>
            </a:r>
            <a:r>
              <a:rPr dirty="0" sz="1000">
                <a:solidFill>
                  <a:srgbClr val="FFFEFD"/>
                </a:solidFill>
                <a:latin typeface="Arial"/>
                <a:cs typeface="Arial"/>
              </a:rPr>
              <a:t>Exhibits...Page 3  Gifts </a:t>
            </a:r>
            <a:r>
              <a:rPr dirty="0" sz="1000" spc="-5">
                <a:solidFill>
                  <a:srgbClr val="FFFEFD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FFFEFD"/>
                </a:solidFill>
                <a:latin typeface="Arial"/>
                <a:cs typeface="Arial"/>
              </a:rPr>
              <a:t>Support ........................Page</a:t>
            </a:r>
            <a:r>
              <a:rPr dirty="0" sz="1000" spc="-95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EFD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dirty="0" sz="1000" spc="-5">
                <a:solidFill>
                  <a:srgbClr val="FFFEFD"/>
                </a:solidFill>
                <a:latin typeface="Arial"/>
                <a:cs typeface="Arial"/>
              </a:rPr>
              <a:t>Recent </a:t>
            </a:r>
            <a:r>
              <a:rPr dirty="0" sz="1000">
                <a:solidFill>
                  <a:srgbClr val="FFFEFD"/>
                </a:solidFill>
                <a:latin typeface="Arial"/>
                <a:cs typeface="Arial"/>
              </a:rPr>
              <a:t>Acquisitions.....................Page</a:t>
            </a:r>
            <a:r>
              <a:rPr dirty="0" sz="1000" spc="-155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EFD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0227" y="9234609"/>
            <a:ext cx="24606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Friends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the Museum take a study tour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Egypt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in</a:t>
            </a:r>
            <a:r>
              <a:rPr dirty="0" sz="700" spc="-6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February.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52928" y="7290561"/>
            <a:ext cx="4396547" cy="1956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80033" y="6217617"/>
            <a:ext cx="8750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Painted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Bunting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,  1936, Loan,</a:t>
            </a:r>
            <a:r>
              <a:rPr dirty="0" sz="700" spc="-8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Courtesy  of Caccie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Stevenson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Leonard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7461" y="6523967"/>
            <a:ext cx="16611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Presbyterian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Church Cornerstone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Garvin  OK,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1997, Loan, Courtesy of</a:t>
            </a:r>
            <a:r>
              <a:rPr dirty="0" sz="700" spc="-3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First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6795" y="1948187"/>
            <a:ext cx="4652645" cy="405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078355">
              <a:lnSpc>
                <a:spcPts val="2320"/>
              </a:lnSpc>
              <a:spcBef>
                <a:spcPts val="100"/>
              </a:spcBef>
            </a:pPr>
            <a:r>
              <a:rPr dirty="0" sz="2000" spc="-5" b="1">
                <a:solidFill>
                  <a:srgbClr val="181817"/>
                </a:solidFill>
                <a:latin typeface="Arial"/>
                <a:cs typeface="Arial"/>
              </a:rPr>
              <a:t>ART </a:t>
            </a:r>
            <a:r>
              <a:rPr dirty="0" sz="2000" b="1">
                <a:solidFill>
                  <a:srgbClr val="181817"/>
                </a:solidFill>
                <a:latin typeface="Arial"/>
                <a:cs typeface="Arial"/>
              </a:rPr>
              <a:t>IN</a:t>
            </a:r>
            <a:r>
              <a:rPr dirty="0" sz="2000" spc="-8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181817"/>
                </a:solidFill>
                <a:latin typeface="Arial"/>
                <a:cs typeface="Arial"/>
              </a:rPr>
              <a:t>COMMUNITY:</a:t>
            </a:r>
            <a:endParaRPr sz="2000">
              <a:latin typeface="Arial"/>
              <a:cs typeface="Arial"/>
            </a:endParaRPr>
          </a:p>
          <a:p>
            <a:pPr algn="ctr" marL="2078355">
              <a:lnSpc>
                <a:spcPts val="1360"/>
              </a:lnSpc>
            </a:pPr>
            <a:r>
              <a:rPr dirty="0" sz="1200" b="1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200" spc="-5" b="1">
                <a:solidFill>
                  <a:srgbClr val="181817"/>
                </a:solidFill>
                <a:latin typeface="Arial"/>
                <a:cs typeface="Arial"/>
              </a:rPr>
              <a:t>Harold </a:t>
            </a:r>
            <a:r>
              <a:rPr dirty="0" sz="1200" b="1">
                <a:solidFill>
                  <a:srgbClr val="181817"/>
                </a:solidFill>
                <a:latin typeface="Arial"/>
                <a:cs typeface="Arial"/>
              </a:rPr>
              <a:t>Stevenson</a:t>
            </a:r>
            <a:r>
              <a:rPr dirty="0" sz="1200" spc="-7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181817"/>
                </a:solidFill>
                <a:latin typeface="Arial"/>
                <a:cs typeface="Arial"/>
              </a:rPr>
              <a:t>Collections</a:t>
            </a:r>
            <a:endParaRPr sz="1200">
              <a:latin typeface="Arial"/>
              <a:cs typeface="Arial"/>
            </a:endParaRPr>
          </a:p>
          <a:p>
            <a:pPr algn="ctr" marL="2078355">
              <a:lnSpc>
                <a:spcPct val="100000"/>
              </a:lnSpc>
            </a:pPr>
            <a:r>
              <a:rPr dirty="0" sz="1200" b="1" i="1">
                <a:solidFill>
                  <a:srgbClr val="C8342C"/>
                </a:solidFill>
                <a:latin typeface="Arial"/>
                <a:cs typeface="Arial"/>
              </a:rPr>
              <a:t>Through </a:t>
            </a:r>
            <a:r>
              <a:rPr dirty="0" sz="1200" spc="-5" b="1">
                <a:solidFill>
                  <a:srgbClr val="C8342C"/>
                </a:solidFill>
                <a:latin typeface="Arial"/>
                <a:cs typeface="Arial"/>
              </a:rPr>
              <a:t>August 23,</a:t>
            </a:r>
            <a:r>
              <a:rPr dirty="0" sz="1200" spc="-145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C8342C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  <a:p>
            <a:pPr marL="12700" marR="22225">
              <a:lnSpc>
                <a:spcPct val="100000"/>
              </a:lnSpc>
              <a:spcBef>
                <a:spcPts val="620"/>
              </a:spcBef>
            </a:pP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Harold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Stevenson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(1929-2018)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was an internationally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recognized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artist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from  Idabel Oklahoma. Many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labels have been applied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Stevenson’s art: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Pop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art,  avant-garde,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surrealism,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nouveaux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realism,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necromantic, odalisque, large-scale, 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anatomy,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male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nudes, erotica,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modern,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contemporary,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expressionism.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They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are all partly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correct. Stevenson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went beyond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canvas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as an artist. He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created  a sizable collection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glass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sculptures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Murano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Italy,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 self-portrait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bronze bust,  and he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made furniture.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He was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famous for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his giantism and greater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than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life-sized  body parts.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Stevenson, “a talented student”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was excluded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from 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1947 national art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competitiion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because he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failed to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adhere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the size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guidelines. Understanding  Harold Stevenson’s art begins with understanding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infuences, inspirations  emotions,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cultures,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values that resonated for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him. He painted</a:t>
            </a:r>
            <a:r>
              <a:rPr dirty="0" sz="1000" spc="-4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prolifically</a:t>
            </a:r>
            <a:endParaRPr sz="1000">
              <a:latin typeface="Arial"/>
              <a:cs typeface="Arial"/>
            </a:endParaRPr>
          </a:p>
          <a:p>
            <a:pPr marL="12700" marR="206375">
              <a:lnSpc>
                <a:spcPct val="100000"/>
              </a:lnSpc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eighty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years. Stevenson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lived away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from Idabel for most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his adult life, but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returned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often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visit.</a:t>
            </a:r>
            <a:endParaRPr sz="1000">
              <a:latin typeface="Arial"/>
              <a:cs typeface="Arial"/>
            </a:endParaRPr>
          </a:p>
          <a:p>
            <a:pPr marL="1607185" marR="340995">
              <a:lnSpc>
                <a:spcPct val="102200"/>
              </a:lnSpc>
              <a:spcBef>
                <a:spcPts val="65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majority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works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featured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this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exhibit are  borrowed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from family members, friends,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 neighbors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from the four states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area around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Idabel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McCurtain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County,</a:t>
            </a:r>
            <a:r>
              <a:rPr dirty="0" sz="1000" spc="-2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Oklahoma.</a:t>
            </a:r>
            <a:endParaRPr sz="1000">
              <a:latin typeface="Arial"/>
              <a:cs typeface="Arial"/>
            </a:endParaRPr>
          </a:p>
          <a:p>
            <a:pPr marL="1607185" marR="235585">
              <a:lnSpc>
                <a:spcPct val="100000"/>
              </a:lnSpc>
            </a:pPr>
            <a:r>
              <a:rPr dirty="0" sz="1000" spc="-25" b="1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Dian Jordan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 sociologist from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University  of </a:t>
            </a:r>
            <a:r>
              <a:rPr dirty="0" sz="1000" spc="-30">
                <a:solidFill>
                  <a:srgbClr val="181817"/>
                </a:solidFill>
                <a:latin typeface="Arial"/>
                <a:cs typeface="Arial"/>
              </a:rPr>
              <a:t>Texas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Permian Basin, served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visiting 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curator.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is Stevenson’s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biographer,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working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closely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with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family.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20131" y="5193791"/>
            <a:ext cx="1650441" cy="131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43472" y="1619202"/>
            <a:ext cx="28975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solidFill>
                  <a:srgbClr val="181817"/>
                </a:solidFill>
                <a:latin typeface="Arial"/>
                <a:cs typeface="Arial"/>
              </a:rPr>
              <a:t>“Whatever you </a:t>
            </a:r>
            <a:r>
              <a:rPr dirty="0" sz="1200" spc="-5" i="1">
                <a:solidFill>
                  <a:srgbClr val="181817"/>
                </a:solidFill>
                <a:latin typeface="Arial"/>
                <a:cs typeface="Arial"/>
              </a:rPr>
              <a:t>do, do it well”~ </a:t>
            </a:r>
            <a:r>
              <a:rPr dirty="0" sz="1200" spc="-10" i="1">
                <a:solidFill>
                  <a:srgbClr val="181817"/>
                </a:solidFill>
                <a:latin typeface="Arial"/>
                <a:cs typeface="Arial"/>
              </a:rPr>
              <a:t>Walt</a:t>
            </a:r>
            <a:r>
              <a:rPr dirty="0" sz="1200" spc="-75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200" spc="-5" i="1">
                <a:solidFill>
                  <a:srgbClr val="181817"/>
                </a:solidFill>
                <a:latin typeface="Arial"/>
                <a:cs typeface="Arial"/>
              </a:rPr>
              <a:t>Disney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0010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 h="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25400">
            <a:solidFill>
              <a:srgbClr val="1818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8004107"/>
            <a:ext cx="16954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Museum</a:t>
            </a:r>
            <a:r>
              <a:rPr dirty="0" sz="1400" spc="-80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Purchases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931" y="8470048"/>
            <a:ext cx="200533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Miniature,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woven horsehair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basket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(ca.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1980) by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Rosalee </a:t>
            </a:r>
            <a:r>
              <a:rPr dirty="0" sz="1000" spc="-15" b="1">
                <a:solidFill>
                  <a:srgbClr val="181817"/>
                </a:solidFill>
                <a:latin typeface="Arial"/>
                <a:cs typeface="Arial"/>
              </a:rPr>
              <a:t>Vavages 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1000" spc="-20" i="1">
                <a:solidFill>
                  <a:srgbClr val="181817"/>
                </a:solidFill>
                <a:latin typeface="Arial"/>
                <a:cs typeface="Arial"/>
              </a:rPr>
              <a:t>Tohono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O’Odham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[Papago],</a:t>
            </a:r>
            <a:r>
              <a:rPr dirty="0" sz="1000" spc="-114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Arizo-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na)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3002" y="9391053"/>
            <a:ext cx="11550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Cherokee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b.</a:t>
            </a:r>
            <a:r>
              <a:rPr dirty="0" sz="1000" spc="-6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1946)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6468" y="434955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81817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801" y="1794640"/>
            <a:ext cx="3611245" cy="301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 marR="996315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Paintings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(2):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Inlet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Cottage in HS 43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signed 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Bordin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John Bordin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American,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20th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centu-  ry),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an untitled work by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Jack </a:t>
            </a:r>
            <a:r>
              <a:rPr dirty="0" sz="1000" spc="-10" b="1">
                <a:solidFill>
                  <a:srgbClr val="181817"/>
                </a:solidFill>
                <a:latin typeface="Arial"/>
                <a:cs typeface="Arial"/>
              </a:rPr>
              <a:t>To’Baahe 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Gene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(Navajo,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1953-2013);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four-paneled 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room screens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(2)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lacquered, painted and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stone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inlaid wood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“Straits”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Chinese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early  20th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century); ceramic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sculpture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(2)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including  horse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rider figure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Chinese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3rd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century  BC)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seated figure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Mesoamerican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wind  god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Ehecatl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(Veracruz,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Mexico, ca.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500);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stone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torso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probably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from sculpture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Hindu  goddess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Lakshmi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(Khmer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[Cambodia], </a:t>
            </a:r>
            <a:r>
              <a:rPr dirty="0" sz="1000" spc="-25">
                <a:solidFill>
                  <a:srgbClr val="181817"/>
                </a:solidFill>
                <a:latin typeface="Arial"/>
                <a:cs typeface="Arial"/>
              </a:rPr>
              <a:t>11th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-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13th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centuries) Gift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R. </a:t>
            </a:r>
            <a:r>
              <a:rPr dirty="0" sz="1000" spc="-10" b="1">
                <a:solidFill>
                  <a:srgbClr val="181817"/>
                </a:solidFill>
                <a:latin typeface="Arial"/>
                <a:cs typeface="Arial"/>
              </a:rPr>
              <a:t>Weiss</a:t>
            </a:r>
            <a:r>
              <a:rPr dirty="0" sz="1000" spc="-2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(AZ)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60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Carved wood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figure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Conibo-Shipibo peoples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[Peru],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20th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century);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 oil on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canvas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painting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Still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Life with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Acoma Pottery 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Jar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by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Ralph Dwight </a:t>
            </a:r>
            <a:r>
              <a:rPr dirty="0" sz="1000" spc="-15" b="1">
                <a:solidFill>
                  <a:srgbClr val="181817"/>
                </a:solidFill>
                <a:latin typeface="Arial"/>
                <a:cs typeface="Arial"/>
              </a:rPr>
              <a:t>Ayer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(American,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1909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–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1985);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Ocumicho  ceramic sculpture “Diablito Musicians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Bandstand”  (Michoacan, Mexico) Gift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Janet Herron and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Gamaliel Leyva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(AZ)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801" y="4867659"/>
            <a:ext cx="4418965" cy="2959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26084" indent="-635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Contemporary,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hand-made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cane,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duct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flute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by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Choctaw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flautist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flute-maker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Presley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Byington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is based upon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25">
                <a:solidFill>
                  <a:srgbClr val="181817"/>
                </a:solidFill>
                <a:latin typeface="Arial"/>
                <a:cs typeface="Arial"/>
              </a:rPr>
              <a:t>11th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-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12th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century  Breckenridge Flute found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Breckenridge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Bluff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Shelter site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 northwestern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Arkansas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</a:t>
            </a:r>
            <a:r>
              <a:rPr dirty="0" sz="1000" spc="-6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1932.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Gift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artist</a:t>
            </a:r>
            <a:r>
              <a:rPr dirty="0" sz="1000" spc="-9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(OK)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70"/>
              </a:spcBef>
            </a:pP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Basket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Hopi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ca.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1900); hand-carved pair of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dolls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signed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Jim Kewanwyte- 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wa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1943 (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Hopi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active 1910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-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1966), painted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ceramic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jar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with applied lizards  by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Juanita Arquero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Cochiti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Pueblo,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b. 1906); embroidered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cotton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dance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kilt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ca.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1940s, (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Cochiti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Pueblo);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pictorial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rug, ca.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1980,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signed “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I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”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Isabel John, 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Navajo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1933- 2004)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Gift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 spc="-25" b="1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Frederick </a:t>
            </a:r>
            <a:r>
              <a:rPr dirty="0" sz="1000" spc="-30" b="1">
                <a:solidFill>
                  <a:srgbClr val="181817"/>
                </a:solidFill>
                <a:latin typeface="Arial"/>
                <a:cs typeface="Arial"/>
              </a:rPr>
              <a:t>W.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Lange</a:t>
            </a:r>
            <a:r>
              <a:rPr dirty="0" sz="1000" spc="4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(CA)</a:t>
            </a:r>
            <a:endParaRPr sz="1000">
              <a:latin typeface="Arial"/>
              <a:cs typeface="Arial"/>
            </a:endParaRPr>
          </a:p>
          <a:p>
            <a:pPr marL="12700" marR="1297305">
              <a:lnSpc>
                <a:spcPct val="100000"/>
              </a:lnSpc>
              <a:spcBef>
                <a:spcPts val="385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Cotton-linen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“</a:t>
            </a:r>
            <a:r>
              <a:rPr dirty="0" sz="1000" spc="-10" b="1">
                <a:solidFill>
                  <a:srgbClr val="181817"/>
                </a:solidFill>
                <a:latin typeface="Arial"/>
                <a:cs typeface="Arial"/>
              </a:rPr>
              <a:t>shaman’s-bag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”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decorated with beadwork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faces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cowrie shells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1000" spc="-15" i="1">
                <a:solidFill>
                  <a:srgbClr val="181817"/>
                </a:solidFill>
                <a:latin typeface="Arial"/>
                <a:cs typeface="Arial"/>
              </a:rPr>
              <a:t>Yoruba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peoples, Nigeria, late  20th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century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Gift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 spc="-25" b="1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Alvin and Carmelita </a:t>
            </a:r>
            <a:r>
              <a:rPr dirty="0" sz="1000" spc="-15" b="1">
                <a:solidFill>
                  <a:srgbClr val="181817"/>
                </a:solidFill>
                <a:latin typeface="Arial"/>
                <a:cs typeface="Arial"/>
              </a:rPr>
              <a:t>Turner</a:t>
            </a:r>
            <a:r>
              <a:rPr dirty="0" sz="1000" spc="-2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(OK)</a:t>
            </a:r>
            <a:endParaRPr sz="1000">
              <a:latin typeface="Arial"/>
              <a:cs typeface="Arial"/>
            </a:endParaRPr>
          </a:p>
          <a:p>
            <a:pPr marL="12700" marR="1414145">
              <a:lnSpc>
                <a:spcPct val="100000"/>
              </a:lnSpc>
              <a:spcBef>
                <a:spcPts val="505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Group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(11)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mates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burilados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(carved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decorated  gourds),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(Peru,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20th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century) Gift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 spc="-20" b="1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Robert and 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Pamela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Brooks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(OK)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64608" y="5070278"/>
            <a:ext cx="1613001" cy="778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77609" y="7994586"/>
            <a:ext cx="792010" cy="1405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66744" y="6757416"/>
            <a:ext cx="962773" cy="130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75254" y="1604772"/>
            <a:ext cx="941831" cy="2175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64699" y="1445953"/>
            <a:ext cx="1784451" cy="2333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10028" y="8279892"/>
            <a:ext cx="1139838" cy="1042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53002" y="8933853"/>
            <a:ext cx="3291204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65505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Small, silver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sculpture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(2): “Mantis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with  attached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stone-cabochon”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“Corn</a:t>
            </a:r>
            <a:r>
              <a:rPr dirty="0" sz="1000" spc="-10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stalk”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by </a:t>
            </a:r>
            <a:r>
              <a:rPr dirty="0" sz="1000" spc="-10" b="1">
                <a:solidFill>
                  <a:srgbClr val="181817"/>
                </a:solidFill>
                <a:latin typeface="Arial"/>
                <a:cs typeface="Arial"/>
              </a:rPr>
              <a:t>Jeff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“Pink Eye”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Storey</a:t>
            </a:r>
            <a:endParaRPr sz="1000">
              <a:latin typeface="Arial"/>
              <a:cs typeface="Arial"/>
            </a:endParaRPr>
          </a:p>
          <a:p>
            <a:pPr algn="r" marR="5080">
              <a:lnSpc>
                <a:spcPts val="625"/>
              </a:lnSpc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Corn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Stalk,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Jeff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“Pink</a:t>
            </a:r>
            <a:r>
              <a:rPr dirty="0" sz="700" spc="-8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Eye”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7788" y="9470214"/>
            <a:ext cx="111633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Storey,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(Cherokee,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b.</a:t>
            </a:r>
            <a:r>
              <a:rPr dirty="0" sz="700" spc="-6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1946)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53310" y="9331350"/>
            <a:ext cx="14732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Horsehair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Basket, ca.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1980, Rosalee  Vavages,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Tohono O’Odham)</a:t>
            </a:r>
            <a:r>
              <a:rPr dirty="0" sz="700" spc="-30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(AZ)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4006" y="8045592"/>
            <a:ext cx="227012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Shaman’s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Bag,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late Decorated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Gourds, (Peru,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20th  20th </a:t>
            </a:r>
            <a:r>
              <a:rPr dirty="0" sz="700" spc="-15">
                <a:solidFill>
                  <a:srgbClr val="181817"/>
                </a:solidFill>
                <a:latin typeface="Arial"/>
                <a:cs typeface="Arial"/>
              </a:rPr>
              <a:t>Century, 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700" spc="-10" i="1">
                <a:solidFill>
                  <a:srgbClr val="181817"/>
                </a:solidFill>
                <a:latin typeface="Arial"/>
                <a:cs typeface="Arial"/>
              </a:rPr>
              <a:t>Yoruba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Century);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700" spc="-15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Robert and  peoples,Nigeria);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Pamela Brooks</a:t>
            </a:r>
            <a:r>
              <a:rPr dirty="0" sz="700" spc="3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(OK)</a:t>
            </a:r>
            <a:endParaRPr sz="700">
              <a:latin typeface="Arial"/>
              <a:cs typeface="Arial"/>
            </a:endParaRPr>
          </a:p>
          <a:p>
            <a:pPr algn="just" marL="12700" marR="1344930">
              <a:lnSpc>
                <a:spcPct val="100000"/>
              </a:lnSpc>
            </a:pPr>
            <a:r>
              <a:rPr dirty="0" sz="700" spc="-15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Alvin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and</a:t>
            </a:r>
            <a:r>
              <a:rPr dirty="0" sz="700" spc="-114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Carmelita  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Turner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(OK)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4366" y="5033393"/>
            <a:ext cx="7867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685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Flute, Presley  Byington</a:t>
            </a:r>
            <a:r>
              <a:rPr dirty="0" sz="700" spc="-8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Choctaw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b. 1965);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</a:t>
            </a:r>
            <a:r>
              <a:rPr dirty="0" sz="700" spc="-8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the  Artist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49137" y="3882849"/>
            <a:ext cx="112395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Still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Life with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Acoma</a:t>
            </a:r>
            <a:r>
              <a:rPr dirty="0" sz="700" spc="-110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Pottery 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Jar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Ralph Dwight Ayer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(American,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1909-1985);</a:t>
            </a:r>
            <a:r>
              <a:rPr dirty="0" sz="700" spc="-8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Gift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Janet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Herron and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Gama-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liel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Leyva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17233" y="1462724"/>
            <a:ext cx="57404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4135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Untitled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Painting,</a:t>
            </a:r>
            <a:r>
              <a:rPr dirty="0" sz="700" spc="-9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ca.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2000,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Jack  </a:t>
            </a:r>
            <a:r>
              <a:rPr dirty="0" sz="700" spc="-40">
                <a:solidFill>
                  <a:srgbClr val="181817"/>
                </a:solidFill>
                <a:latin typeface="Arial"/>
                <a:cs typeface="Arial"/>
              </a:rPr>
              <a:t>To</a:t>
            </a:r>
            <a:r>
              <a:rPr dirty="0" sz="700" spc="-2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Baahe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Gene</a:t>
            </a:r>
            <a:r>
              <a:rPr dirty="0" sz="700" spc="-8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Navajo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1953-2016,</a:t>
            </a:r>
            <a:r>
              <a:rPr dirty="0" sz="700" spc="-3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Gift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R.</a:t>
            </a:r>
            <a:r>
              <a:rPr dirty="0" sz="700" spc="-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Weiss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927" y="937393"/>
            <a:ext cx="4274820" cy="941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C8342C"/>
                </a:solidFill>
                <a:latin typeface="Arial"/>
                <a:cs typeface="Arial"/>
              </a:rPr>
              <a:t>Recent Acquisitions</a:t>
            </a:r>
            <a:r>
              <a:rPr dirty="0" sz="2000" spc="-260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(January- March,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2020)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635"/>
              </a:lnSpc>
              <a:spcBef>
                <a:spcPts val="1545"/>
              </a:spcBef>
            </a:pP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Gifts to the</a:t>
            </a:r>
            <a:r>
              <a:rPr dirty="0" sz="1400" spc="-10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Collections</a:t>
            </a:r>
            <a:endParaRPr sz="1400">
              <a:latin typeface="Arial"/>
              <a:cs typeface="Arial"/>
            </a:endParaRPr>
          </a:p>
          <a:p>
            <a:pPr marL="3720465">
              <a:lnSpc>
                <a:spcPts val="795"/>
              </a:lnSpc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Female</a:t>
            </a:r>
            <a:r>
              <a:rPr dirty="0" sz="700" spc="-6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Effigy</a:t>
            </a:r>
            <a:endParaRPr sz="700">
              <a:latin typeface="Arial"/>
              <a:cs typeface="Arial"/>
            </a:endParaRPr>
          </a:p>
          <a:p>
            <a:pPr marL="3720465">
              <a:lnSpc>
                <a:spcPct val="100000"/>
              </a:lnSpc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Sculpture,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7756" y="1853262"/>
            <a:ext cx="64135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ca. </a:t>
            </a:r>
            <a:r>
              <a:rPr dirty="0" sz="700" spc="-15">
                <a:solidFill>
                  <a:srgbClr val="181817"/>
                </a:solidFill>
                <a:latin typeface="Arial"/>
                <a:cs typeface="Arial"/>
              </a:rPr>
              <a:t>11th-13th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centuries  </a:t>
            </a:r>
            <a:r>
              <a:rPr dirty="0" sz="700" spc="-10" i="1">
                <a:solidFill>
                  <a:srgbClr val="181817"/>
                </a:solidFill>
                <a:latin typeface="Arial"/>
                <a:cs typeface="Arial"/>
              </a:rPr>
              <a:t>(Khmer,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Cambodia);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R.</a:t>
            </a:r>
            <a:r>
              <a:rPr dirty="0" sz="700" spc="-7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Weiss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23637" y="5975324"/>
            <a:ext cx="1408176" cy="950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62141" y="3820563"/>
            <a:ext cx="1522977" cy="1193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520759" y="6090360"/>
            <a:ext cx="7969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Basket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Hopi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ca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1900);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Frederick </a:t>
            </a:r>
            <a:r>
              <a:rPr dirty="0" sz="700" spc="-20">
                <a:solidFill>
                  <a:srgbClr val="181817"/>
                </a:solidFill>
                <a:latin typeface="Arial"/>
                <a:cs typeface="Arial"/>
              </a:rPr>
              <a:t>W.</a:t>
            </a:r>
            <a:r>
              <a:rPr dirty="0" sz="700" spc="-9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Lange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81105" y="6986016"/>
            <a:ext cx="1529739" cy="1079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699" y="981075"/>
            <a:ext cx="6839584" cy="8096250"/>
          </a:xfrm>
          <a:custGeom>
            <a:avLst/>
            <a:gdLst/>
            <a:ahLst/>
            <a:cxnLst/>
            <a:rect l="l" t="t" r="r" b="b"/>
            <a:pathLst>
              <a:path w="6839584" h="8096250">
                <a:moveTo>
                  <a:pt x="0" y="8096250"/>
                </a:moveTo>
                <a:lnTo>
                  <a:pt x="6839000" y="8096250"/>
                </a:lnTo>
                <a:lnTo>
                  <a:pt x="6839000" y="0"/>
                </a:lnTo>
                <a:lnTo>
                  <a:pt x="0" y="0"/>
                </a:lnTo>
                <a:lnTo>
                  <a:pt x="0" y="8096250"/>
                </a:lnTo>
                <a:close/>
              </a:path>
            </a:pathLst>
          </a:custGeom>
          <a:solidFill>
            <a:srgbClr val="4836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6699" y="981075"/>
            <a:ext cx="6839584" cy="8096250"/>
          </a:xfrm>
          <a:custGeom>
            <a:avLst/>
            <a:gdLst/>
            <a:ahLst/>
            <a:cxnLst/>
            <a:rect l="l" t="t" r="r" b="b"/>
            <a:pathLst>
              <a:path w="6839584" h="8096250">
                <a:moveTo>
                  <a:pt x="0" y="8096250"/>
                </a:moveTo>
                <a:lnTo>
                  <a:pt x="6839000" y="8096250"/>
                </a:lnTo>
                <a:lnTo>
                  <a:pt x="6839000" y="0"/>
                </a:lnTo>
                <a:lnTo>
                  <a:pt x="0" y="0"/>
                </a:lnTo>
                <a:lnTo>
                  <a:pt x="0" y="8096250"/>
                </a:lnTo>
                <a:close/>
              </a:path>
            </a:pathLst>
          </a:custGeom>
          <a:ln w="76200">
            <a:solidFill>
              <a:srgbClr val="A27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10722" y="311410"/>
            <a:ext cx="49491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3853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181817"/>
                </a:solidFill>
                <a:latin typeface="Arial"/>
                <a:cs typeface="Arial"/>
              </a:rPr>
              <a:t>Museum of the </a:t>
            </a:r>
            <a:r>
              <a:rPr dirty="0" sz="2000" spc="-5" b="1">
                <a:solidFill>
                  <a:srgbClr val="181817"/>
                </a:solidFill>
                <a:latin typeface="Arial"/>
                <a:cs typeface="Arial"/>
              </a:rPr>
              <a:t>Red River  Building </a:t>
            </a:r>
            <a:r>
              <a:rPr dirty="0" sz="2000" b="1">
                <a:solidFill>
                  <a:srgbClr val="181817"/>
                </a:solidFill>
                <a:latin typeface="Arial"/>
                <a:cs typeface="Arial"/>
              </a:rPr>
              <a:t>Fund </a:t>
            </a:r>
            <a:r>
              <a:rPr dirty="0" sz="2000" spc="-5" b="1">
                <a:solidFill>
                  <a:srgbClr val="181817"/>
                </a:solidFill>
                <a:latin typeface="Arial"/>
                <a:cs typeface="Arial"/>
              </a:rPr>
              <a:t>Contributions 2016 </a:t>
            </a:r>
            <a:r>
              <a:rPr dirty="0" sz="2000" b="1">
                <a:solidFill>
                  <a:srgbClr val="181817"/>
                </a:solidFill>
                <a:latin typeface="Arial"/>
                <a:cs typeface="Arial"/>
              </a:rPr>
              <a:t>–</a:t>
            </a:r>
            <a:r>
              <a:rPr dirty="0" sz="2000" spc="-9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181817"/>
                </a:solidFill>
                <a:latin typeface="Arial"/>
                <a:cs typeface="Arial"/>
              </a:rPr>
              <a:t>2019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920" y="1198740"/>
            <a:ext cx="6365240" cy="8253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075"/>
              </a:lnSpc>
              <a:spcBef>
                <a:spcPts val="100"/>
              </a:spcBef>
            </a:pPr>
            <a:r>
              <a:rPr dirty="0" sz="900" b="1" i="1">
                <a:solidFill>
                  <a:srgbClr val="FFFEFD"/>
                </a:solidFill>
                <a:latin typeface="Arial"/>
                <a:cs typeface="Arial"/>
              </a:rPr>
              <a:t>Lead</a:t>
            </a:r>
            <a:r>
              <a:rPr dirty="0" sz="900" spc="-5" b="1" i="1">
                <a:solidFill>
                  <a:srgbClr val="FFFEFD"/>
                </a:solidFill>
                <a:latin typeface="Arial"/>
                <a:cs typeface="Arial"/>
              </a:rPr>
              <a:t> Donors</a:t>
            </a:r>
            <a:endParaRPr sz="900">
              <a:latin typeface="Arial"/>
              <a:cs typeface="Arial"/>
            </a:endParaRPr>
          </a:p>
          <a:p>
            <a:pPr algn="ctr" marL="2522220" marR="2515870">
              <a:lnSpc>
                <a:spcPts val="1070"/>
              </a:lnSpc>
              <a:spcBef>
                <a:spcPts val="40"/>
              </a:spcBef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Don and Mary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Etta</a:t>
            </a:r>
            <a:r>
              <a:rPr dirty="0" sz="900" spc="-35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EFD"/>
                </a:solidFill>
                <a:latin typeface="Arial"/>
                <a:cs typeface="Arial"/>
              </a:rPr>
              <a:t>Herron 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Quintus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H. Herron</a:t>
            </a:r>
            <a:r>
              <a:rPr dirty="0" sz="900" spc="-7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Trust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Arial"/>
              <a:cs typeface="Arial"/>
            </a:endParaRPr>
          </a:p>
          <a:p>
            <a:pPr algn="ctr">
              <a:lnSpc>
                <a:spcPts val="1070"/>
              </a:lnSpc>
            </a:pPr>
            <a:r>
              <a:rPr dirty="0" sz="900" spc="20" b="1" i="1">
                <a:solidFill>
                  <a:srgbClr val="FFFEFD"/>
                </a:solidFill>
                <a:latin typeface="Calibri"/>
                <a:cs typeface="Calibri"/>
              </a:rPr>
              <a:t>Sponsors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ts val="1060"/>
              </a:lnSpc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Ed and Cindy</a:t>
            </a:r>
            <a:r>
              <a:rPr dirty="0" sz="90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Fulmer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70"/>
              </a:lnSpc>
            </a:pP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Janet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Herron 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Gamaliel</a:t>
            </a:r>
            <a:r>
              <a:rPr dirty="0" sz="90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EFD"/>
                </a:solidFill>
                <a:latin typeface="Arial"/>
                <a:cs typeface="Arial"/>
              </a:rPr>
              <a:t>Leyva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Arial"/>
              <a:cs typeface="Arial"/>
            </a:endParaRPr>
          </a:p>
          <a:p>
            <a:pPr marL="2855595">
              <a:lnSpc>
                <a:spcPts val="1075"/>
              </a:lnSpc>
            </a:pPr>
            <a:r>
              <a:rPr dirty="0" sz="900" spc="-15" b="1" i="1">
                <a:solidFill>
                  <a:srgbClr val="FFFEFD"/>
                </a:solidFill>
                <a:latin typeface="Arial"/>
                <a:cs typeface="Arial"/>
              </a:rPr>
              <a:t>Benefactors</a:t>
            </a:r>
            <a:endParaRPr sz="900">
              <a:latin typeface="Arial"/>
              <a:cs typeface="Arial"/>
            </a:endParaRPr>
          </a:p>
          <a:p>
            <a:pPr marL="2129790" marR="2122170" indent="323215">
              <a:lnSpc>
                <a:spcPts val="1070"/>
              </a:lnSpc>
              <a:spcBef>
                <a:spcPts val="40"/>
              </a:spcBef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R.Q.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“Pete”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Katie </a:t>
            </a:r>
            <a:r>
              <a:rPr dirty="0" sz="900" spc="-15">
                <a:solidFill>
                  <a:srgbClr val="FFFEFD"/>
                </a:solidFill>
                <a:latin typeface="Arial"/>
                <a:cs typeface="Arial"/>
              </a:rPr>
              <a:t>Herron 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Natalie and Buck Hill Charitable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Gift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Fund  The Ronald and Maxine Linde</a:t>
            </a:r>
            <a:r>
              <a:rPr dirty="0" sz="900" spc="-3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  <a:p>
            <a:pPr marL="2478405">
              <a:lnSpc>
                <a:spcPts val="1030"/>
              </a:lnSpc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Ben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Pickard/Pickard Gallery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Arial"/>
              <a:cs typeface="Arial"/>
            </a:endParaRPr>
          </a:p>
          <a:p>
            <a:pPr algn="ctr">
              <a:lnSpc>
                <a:spcPts val="1075"/>
              </a:lnSpc>
            </a:pPr>
            <a:r>
              <a:rPr dirty="0" sz="900" spc="-10" b="1" i="1">
                <a:solidFill>
                  <a:srgbClr val="FFFEFD"/>
                </a:solidFill>
                <a:latin typeface="Arial"/>
                <a:cs typeface="Arial"/>
              </a:rPr>
              <a:t>Patrons</a:t>
            </a:r>
            <a:endParaRPr sz="900">
              <a:latin typeface="Arial"/>
              <a:cs typeface="Arial"/>
            </a:endParaRPr>
          </a:p>
          <a:p>
            <a:pPr algn="ctr" marL="30480">
              <a:lnSpc>
                <a:spcPts val="1075"/>
              </a:lnSpc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Suzannah M. Herron, Henry Moy,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Julia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M. 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Forrest Sewell, Vickie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Scott</a:t>
            </a:r>
            <a:r>
              <a:rPr dirty="0" sz="900" spc="4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Smith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Arial"/>
              <a:cs typeface="Arial"/>
            </a:endParaRPr>
          </a:p>
          <a:p>
            <a:pPr marL="2880360">
              <a:lnSpc>
                <a:spcPts val="1075"/>
              </a:lnSpc>
            </a:pPr>
            <a:r>
              <a:rPr dirty="0" sz="900" spc="-10" b="1" i="1">
                <a:solidFill>
                  <a:srgbClr val="FFFEFD"/>
                </a:solidFill>
                <a:latin typeface="Arial"/>
                <a:cs typeface="Arial"/>
              </a:rPr>
              <a:t>Supporters</a:t>
            </a:r>
            <a:endParaRPr sz="900">
              <a:latin typeface="Arial"/>
              <a:cs typeface="Arial"/>
            </a:endParaRPr>
          </a:p>
          <a:p>
            <a:pPr marL="861060" marR="854075" indent="313690">
              <a:lnSpc>
                <a:spcPts val="1070"/>
              </a:lnSpc>
              <a:spcBef>
                <a:spcPts val="40"/>
              </a:spcBef>
            </a:pP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Jeanette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Greg Bohanan, Dr. Robert and Pamela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Brooks,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Lindsey Campbell,  Bruce 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Sheryl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Delp,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Faith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Jack Dulaney, Daniel and Christine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Eck, William E.</a:t>
            </a:r>
            <a:r>
              <a:rPr dirty="0" sz="900" spc="3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Gentry,</a:t>
            </a:r>
            <a:endParaRPr sz="900">
              <a:latin typeface="Arial"/>
              <a:cs typeface="Arial"/>
            </a:endParaRPr>
          </a:p>
          <a:p>
            <a:pPr marL="1413510">
              <a:lnSpc>
                <a:spcPts val="1025"/>
              </a:lnSpc>
            </a:pPr>
            <a:r>
              <a:rPr dirty="0" sz="900" spc="-45">
                <a:solidFill>
                  <a:srgbClr val="FFFEFD"/>
                </a:solidFill>
                <a:latin typeface="Arial"/>
                <a:cs typeface="Arial"/>
              </a:rPr>
              <a:t>Tom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Jane Harding,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Kyle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Katie Jones,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Kama and Greg</a:t>
            </a:r>
            <a:r>
              <a:rPr dirty="0" sz="900" spc="6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Koontz,</a:t>
            </a:r>
            <a:endParaRPr sz="900">
              <a:latin typeface="Arial"/>
              <a:cs typeface="Arial"/>
            </a:endParaRPr>
          </a:p>
          <a:p>
            <a:pPr marL="786130" marR="779145" indent="247015">
              <a:lnSpc>
                <a:spcPts val="1070"/>
              </a:lnSpc>
              <a:spcBef>
                <a:spcPts val="35"/>
              </a:spcBef>
            </a:pP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Michael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Lana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McElroy,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George H McGough, Chris and Rudy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Michalek,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Jack Moy,  Carolynn Neal, Jim </a:t>
            </a:r>
            <a:r>
              <a:rPr dirty="0" sz="900" spc="-15">
                <a:solidFill>
                  <a:srgbClr val="FFFEFD"/>
                </a:solidFill>
                <a:latin typeface="Arial"/>
                <a:cs typeface="Arial"/>
              </a:rPr>
              <a:t>Newcomb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</a:t>
            </a:r>
            <a:r>
              <a:rPr dirty="0" sz="900" spc="-30">
                <a:solidFill>
                  <a:srgbClr val="FFFEFD"/>
                </a:solidFill>
                <a:latin typeface="Arial"/>
                <a:cs typeface="Arial"/>
              </a:rPr>
              <a:t>Tobin </a:t>
            </a:r>
            <a:r>
              <a:rPr dirty="0" sz="900" spc="-15">
                <a:solidFill>
                  <a:srgbClr val="FFFEFD"/>
                </a:solidFill>
                <a:latin typeface="Arial"/>
                <a:cs typeface="Arial"/>
              </a:rPr>
              <a:t>Newcomb,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Bob and Judy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Petre,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John 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Ida</a:t>
            </a:r>
            <a:r>
              <a:rPr dirty="0" sz="900" spc="17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EFD"/>
                </a:solidFill>
                <a:latin typeface="Arial"/>
                <a:cs typeface="Arial"/>
              </a:rPr>
              <a:t>Ramsey,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25"/>
              </a:lnSpc>
            </a:pP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Javier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Irma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Reto-Viteri, Don and Nelda Shaw, </a:t>
            </a:r>
            <a:r>
              <a:rPr dirty="0" sz="900" spc="-25">
                <a:solidFill>
                  <a:srgbClr val="FFFEFD"/>
                </a:solidFill>
                <a:latin typeface="Arial"/>
                <a:cs typeface="Arial"/>
              </a:rPr>
              <a:t>Taylor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Becky</a:t>
            </a:r>
            <a:r>
              <a:rPr dirty="0" sz="900" spc="4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Shaw,</a:t>
            </a:r>
            <a:endParaRPr sz="900">
              <a:latin typeface="Arial"/>
              <a:cs typeface="Arial"/>
            </a:endParaRPr>
          </a:p>
          <a:p>
            <a:pPr algn="ctr" marL="1120775" marR="1113790">
              <a:lnSpc>
                <a:spcPts val="1070"/>
              </a:lnSpc>
              <a:spcBef>
                <a:spcPts val="40"/>
              </a:spcBef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Ron and Doris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Smithee,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Bob and Robin </a:t>
            </a:r>
            <a:r>
              <a:rPr dirty="0" sz="900" spc="-25">
                <a:solidFill>
                  <a:srgbClr val="FFFEFD"/>
                </a:solidFill>
                <a:latin typeface="Arial"/>
                <a:cs typeface="Arial"/>
              </a:rPr>
              <a:t>Terry,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Billie </a:t>
            </a:r>
            <a:r>
              <a:rPr dirty="0" sz="900" spc="-20">
                <a:solidFill>
                  <a:srgbClr val="FFFEFD"/>
                </a:solidFill>
                <a:latin typeface="Arial"/>
                <a:cs typeface="Arial"/>
              </a:rPr>
              <a:t>Tomlinson,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Cheryln </a:t>
            </a:r>
            <a:r>
              <a:rPr dirty="0" sz="900" spc="-25">
                <a:solidFill>
                  <a:srgbClr val="FFFEFD"/>
                </a:solidFill>
                <a:latin typeface="Arial"/>
                <a:cs typeface="Arial"/>
              </a:rPr>
              <a:t>Townsend,  </a:t>
            </a:r>
            <a:r>
              <a:rPr dirty="0" sz="900" spc="-30">
                <a:solidFill>
                  <a:srgbClr val="FFFEFD"/>
                </a:solidFill>
                <a:latin typeface="Arial"/>
                <a:cs typeface="Arial"/>
              </a:rPr>
              <a:t>Terry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Michelle </a:t>
            </a:r>
            <a:r>
              <a:rPr dirty="0" sz="900" spc="-55">
                <a:solidFill>
                  <a:srgbClr val="FFFEFD"/>
                </a:solidFill>
                <a:latin typeface="Arial"/>
                <a:cs typeface="Arial"/>
              </a:rPr>
              <a:t>F.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Walker,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Dian Jordan Werhane, Carolyn and Eddie</a:t>
            </a:r>
            <a:r>
              <a:rPr dirty="0" sz="900" spc="114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White;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25"/>
              </a:lnSpc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Bob </a:t>
            </a:r>
            <a:r>
              <a:rPr dirty="0" sz="900" spc="-30">
                <a:solidFill>
                  <a:srgbClr val="FFFEFD"/>
                </a:solidFill>
                <a:latin typeface="Arial"/>
                <a:cs typeface="Arial"/>
              </a:rPr>
              <a:t>Terry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Insurance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Financial Services,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Don Shaw-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Attorney,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Edward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Jones, Inc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(Idabel),</a:t>
            </a:r>
            <a:endParaRPr sz="900">
              <a:latin typeface="Arial"/>
              <a:cs typeface="Arial"/>
            </a:endParaRPr>
          </a:p>
          <a:p>
            <a:pPr algn="ctr" marL="908050" marR="899794">
              <a:lnSpc>
                <a:spcPts val="1080"/>
              </a:lnSpc>
              <a:spcBef>
                <a:spcPts val="30"/>
              </a:spcBef>
            </a:pP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Girls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Gone Wine, Lambert Plumbing/Lambert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Family,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MAW,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Michael S.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McElroy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Insurance,  Quality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Rock,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Inc.,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Rotary Club of</a:t>
            </a:r>
            <a:r>
              <a:rPr dirty="0" sz="90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Idabel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Arial"/>
              <a:cs typeface="Arial"/>
            </a:endParaRPr>
          </a:p>
          <a:p>
            <a:pPr algn="ctr">
              <a:lnSpc>
                <a:spcPts val="1075"/>
              </a:lnSpc>
              <a:spcBef>
                <a:spcPts val="5"/>
              </a:spcBef>
            </a:pPr>
            <a:r>
              <a:rPr dirty="0" sz="900" spc="-10" b="1" i="1">
                <a:solidFill>
                  <a:srgbClr val="FFFEFD"/>
                </a:solidFill>
                <a:latin typeface="Arial"/>
                <a:cs typeface="Arial"/>
              </a:rPr>
              <a:t>Sustainers</a:t>
            </a:r>
            <a:endParaRPr sz="900">
              <a:latin typeface="Arial"/>
              <a:cs typeface="Arial"/>
            </a:endParaRPr>
          </a:p>
          <a:p>
            <a:pPr algn="ctr" marL="352425" marR="346075">
              <a:lnSpc>
                <a:spcPts val="1070"/>
              </a:lnSpc>
              <a:spcBef>
                <a:spcPts val="35"/>
              </a:spcBef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Dr. Gleny and Charles Beach, Linda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J. Bell,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Dr. Kenneth Carpenter and Yvonne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Wilson,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Mike and Linda DeBerry,  Leora and Mehdy Douraghy, Robbie and Dolphus</a:t>
            </a:r>
            <a:r>
              <a:rPr dirty="0" sz="900" spc="15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Farley,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25"/>
              </a:lnSpc>
            </a:pP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Pattie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Janeway James, Sam and Dolly Johnson,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Tina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Dr. Bruce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King, Betty</a:t>
            </a:r>
            <a:r>
              <a:rPr dirty="0" sz="900" spc="55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EFD"/>
                </a:solidFill>
                <a:latin typeface="Arial"/>
                <a:cs typeface="Arial"/>
              </a:rPr>
              <a:t>Ramsey,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70"/>
              </a:lnSpc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Mark Ross, Timmi Ross, Lewis 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Karla Schwartz, Mr.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Mrs.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Larry C.</a:t>
            </a:r>
            <a:r>
              <a:rPr dirty="0" sz="900" spc="2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Shaffer,</a:t>
            </a:r>
            <a:endParaRPr sz="900">
              <a:latin typeface="Arial"/>
              <a:cs typeface="Arial"/>
            </a:endParaRPr>
          </a:p>
          <a:p>
            <a:pPr algn="ctr" marL="868680" marR="861060">
              <a:lnSpc>
                <a:spcPts val="1070"/>
              </a:lnSpc>
              <a:spcBef>
                <a:spcPts val="40"/>
              </a:spcBef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John 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Barty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Shipp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Family,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Lewis and Mayor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Tina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Foshee Thomas, Daniel 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Katie Vick,  Bill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Sharon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White,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David and Carlene</a:t>
            </a:r>
            <a:r>
              <a:rPr dirty="0" sz="900" spc="5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White;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25"/>
              </a:lnSpc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Broken Bow Lions Club, Dr. Lewis M.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Stiles Memorial, Idabel Kiwanis</a:t>
            </a:r>
            <a:r>
              <a:rPr dirty="0" sz="900" spc="25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Club,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75"/>
              </a:lnSpc>
            </a:pP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Idabel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Lions Club, McCurtain County Bar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Association, </a:t>
            </a:r>
            <a:r>
              <a:rPr dirty="0" sz="900" spc="-45">
                <a:solidFill>
                  <a:srgbClr val="FFFEFD"/>
                </a:solidFill>
                <a:latin typeface="Arial"/>
                <a:cs typeface="Arial"/>
              </a:rPr>
              <a:t>Tom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Ellis- Attorney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at</a:t>
            </a:r>
            <a:r>
              <a:rPr dirty="0" sz="900" spc="-4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EFD"/>
                </a:solidFill>
                <a:latin typeface="Arial"/>
                <a:cs typeface="Arial"/>
              </a:rPr>
              <a:t>Law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900" spc="-10" b="1" i="1">
                <a:solidFill>
                  <a:srgbClr val="FFFEFD"/>
                </a:solidFill>
                <a:latin typeface="Arial"/>
                <a:cs typeface="Arial"/>
              </a:rPr>
              <a:t>Contributors</a:t>
            </a:r>
            <a:endParaRPr sz="900">
              <a:latin typeface="Arial"/>
              <a:cs typeface="Arial"/>
            </a:endParaRPr>
          </a:p>
          <a:p>
            <a:pPr algn="ctr" marL="1282065" marR="1275080" indent="635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Frank and Jeanne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Acker,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Anonymous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(3), Francine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Michael Bray,  Victoria Michalek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Craig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Family,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George Ann and Dr. Chester C.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EFD"/>
                </a:solidFill>
                <a:latin typeface="Arial"/>
                <a:cs typeface="Arial"/>
              </a:rPr>
              <a:t>Danehower,</a:t>
            </a:r>
            <a:endParaRPr sz="900">
              <a:latin typeface="Arial"/>
              <a:cs typeface="Arial"/>
            </a:endParaRPr>
          </a:p>
          <a:p>
            <a:pPr algn="ctr" marL="889000" marR="883285">
              <a:lnSpc>
                <a:spcPct val="100000"/>
              </a:lnSpc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Rev. Charles and Jan Darby,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Bill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Denyer, Don and Peggy Dugan, Christine and Jim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Eastep, 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Kenneth and Debbie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Farley, Walt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Melinda Frey, Sally</a:t>
            </a:r>
            <a:r>
              <a:rPr dirty="0" sz="90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Gettys,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Kay Hobson, Edna and </a:t>
            </a:r>
            <a:r>
              <a:rPr dirty="0" sz="900" spc="-15">
                <a:solidFill>
                  <a:srgbClr val="FFFEFD"/>
                </a:solidFill>
                <a:latin typeface="Arial"/>
                <a:cs typeface="Arial"/>
              </a:rPr>
              <a:t>Norman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Ikeda,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Sandra</a:t>
            </a:r>
            <a:r>
              <a:rPr dirty="0" sz="900" spc="2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Jackson,</a:t>
            </a:r>
            <a:endParaRPr sz="900">
              <a:latin typeface="Arial"/>
              <a:cs typeface="Arial"/>
            </a:endParaRPr>
          </a:p>
          <a:p>
            <a:pPr marL="958850" marR="952500" indent="237490">
              <a:lnSpc>
                <a:spcPct val="100000"/>
              </a:lnSpc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Doris and Don Leatherwood, Carl LeForce, David Lundahl, John 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Pat Malin, 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Brad Morse, </a:t>
            </a:r>
            <a:r>
              <a:rPr dirty="0" sz="900" spc="-15">
                <a:solidFill>
                  <a:srgbClr val="FFFEFD"/>
                </a:solidFill>
                <a:latin typeface="Arial"/>
                <a:cs typeface="Arial"/>
              </a:rPr>
              <a:t>Nam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Tranh and Dinh Hung Nguyen, Lloyd W.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Page,,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Dane and Lynn</a:t>
            </a:r>
            <a:r>
              <a:rPr dirty="0" sz="900" spc="7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Pollei,,</a:t>
            </a:r>
            <a:endParaRPr sz="900">
              <a:latin typeface="Arial"/>
              <a:cs typeface="Arial"/>
            </a:endParaRPr>
          </a:p>
          <a:p>
            <a:pPr algn="ctr" marL="907415" marR="899794">
              <a:lnSpc>
                <a:spcPct val="99500"/>
              </a:lnSpc>
              <a:spcBef>
                <a:spcPts val="10"/>
              </a:spcBef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Stephen 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Stephanie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Ratcliff,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Senator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Joseph 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Kimberlee Silk,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Jeff and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Elaine Smith, 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Dr. Lewis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Stiles,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Dr. Roslyn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Walker,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Rev.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J.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Edson and Jean C. Way,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Sallie A.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Webb; 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Judy’s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Wholesale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Furniture,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McElroy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Insurance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Agency</a:t>
            </a:r>
            <a:r>
              <a:rPr dirty="0" sz="900" spc="-4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(Tulsa),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75"/>
              </a:lnSpc>
              <a:spcBef>
                <a:spcPts val="715"/>
              </a:spcBef>
            </a:pPr>
            <a:r>
              <a:rPr dirty="0" sz="900" spc="-15" b="1" i="1">
                <a:solidFill>
                  <a:srgbClr val="FFFEFD"/>
                </a:solidFill>
                <a:latin typeface="Arial"/>
                <a:cs typeface="Arial"/>
              </a:rPr>
              <a:t>Donors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75"/>
              </a:lnSpc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Lavetta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Angelley, Virginia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L. Bower, Dr.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Alan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Cynthia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Bryant, Ai-ling</a:t>
            </a:r>
            <a:r>
              <a:rPr dirty="0" sz="900" spc="-12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FFFEFD"/>
                </a:solidFill>
                <a:latin typeface="Arial"/>
                <a:cs typeface="Arial"/>
              </a:rPr>
              <a:t>Chen,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William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Christina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Eastep,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Carolyn and Ron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Engel-Wilson,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Nicklaus</a:t>
            </a:r>
            <a:r>
              <a:rPr dirty="0" sz="900" spc="-45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Fulmer,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Brian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Hendershot and Courtney Woods, David and Joanne Ho, Sherron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Mitchell,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Bob Norris, Doris</a:t>
            </a:r>
            <a:r>
              <a:rPr dirty="0" sz="900" spc="7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Perkins,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Donald and Mary Ann Ray, M.C.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Teel </a:t>
            </a:r>
            <a:r>
              <a:rPr dirty="0" sz="900" spc="-10">
                <a:solidFill>
                  <a:srgbClr val="FFFEFD"/>
                </a:solidFill>
                <a:latin typeface="Arial"/>
                <a:cs typeface="Arial"/>
              </a:rPr>
              <a:t>and Richard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B.</a:t>
            </a:r>
            <a:r>
              <a:rPr dirty="0" sz="900" spc="30">
                <a:solidFill>
                  <a:srgbClr val="FFFEFD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EFD"/>
                </a:solidFill>
                <a:latin typeface="Arial"/>
                <a:cs typeface="Arial"/>
              </a:rPr>
              <a:t>Sale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  <a:tabLst>
                <a:tab pos="3982085" algn="l"/>
              </a:tabLst>
            </a:pPr>
            <a:r>
              <a:rPr dirty="0" sz="1400" spc="-5" b="1">
                <a:solidFill>
                  <a:srgbClr val="181817"/>
                </a:solidFill>
                <a:latin typeface="Arial"/>
                <a:cs typeface="Arial"/>
              </a:rPr>
              <a:t>Herron </a:t>
            </a:r>
            <a:r>
              <a:rPr dirty="0" sz="1400" b="1">
                <a:solidFill>
                  <a:srgbClr val="181817"/>
                </a:solidFill>
                <a:latin typeface="Arial"/>
                <a:cs typeface="Arial"/>
              </a:rPr>
              <a:t>Foundation, Inc.	Idabel Museum </a:t>
            </a:r>
            <a:r>
              <a:rPr dirty="0" sz="1400" spc="-15" b="1">
                <a:solidFill>
                  <a:srgbClr val="181817"/>
                </a:solidFill>
                <a:latin typeface="Arial"/>
                <a:cs typeface="Arial"/>
              </a:rPr>
              <a:t>Society,</a:t>
            </a:r>
            <a:r>
              <a:rPr dirty="0" sz="1400" spc="-9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1817"/>
                </a:solidFill>
                <a:latin typeface="Arial"/>
                <a:cs typeface="Arial"/>
              </a:rPr>
              <a:t>Inc.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9482328"/>
            <a:ext cx="6858000" cy="5080"/>
          </a:xfrm>
          <a:custGeom>
            <a:avLst/>
            <a:gdLst/>
            <a:ahLst/>
            <a:cxnLst/>
            <a:rect l="l" t="t" r="r" b="b"/>
            <a:pathLst>
              <a:path w="6858000" h="5079">
                <a:moveTo>
                  <a:pt x="0" y="4572"/>
                </a:moveTo>
                <a:lnTo>
                  <a:pt x="6858000" y="0"/>
                </a:lnTo>
              </a:path>
            </a:pathLst>
          </a:custGeom>
          <a:ln w="25400">
            <a:solidFill>
              <a:srgbClr val="18181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8257" y="9130662"/>
            <a:ext cx="4147185" cy="3810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1000" spc="25">
                <a:solidFill>
                  <a:srgbClr val="0E150D"/>
                </a:solidFill>
                <a:latin typeface="Calibri"/>
                <a:cs typeface="Calibri"/>
              </a:rPr>
              <a:t>Open</a:t>
            </a:r>
            <a:r>
              <a:rPr dirty="0" sz="1000" spc="-1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0E150D"/>
                </a:solidFill>
                <a:latin typeface="Calibri"/>
                <a:cs typeface="Calibri"/>
              </a:rPr>
              <a:t>10</a:t>
            </a:r>
            <a:r>
              <a:rPr dirty="0" sz="1000" spc="-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-15">
                <a:solidFill>
                  <a:srgbClr val="0E150D"/>
                </a:solidFill>
                <a:latin typeface="Calibri"/>
                <a:cs typeface="Calibri"/>
              </a:rPr>
              <a:t>AM</a:t>
            </a:r>
            <a:r>
              <a:rPr dirty="0" sz="1000" spc="-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E150D"/>
                </a:solidFill>
                <a:latin typeface="Calibri"/>
                <a:cs typeface="Calibri"/>
              </a:rPr>
              <a:t>to</a:t>
            </a:r>
            <a:r>
              <a:rPr dirty="0" sz="1000" spc="-1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0E150D"/>
                </a:solidFill>
                <a:latin typeface="Calibri"/>
                <a:cs typeface="Calibri"/>
              </a:rPr>
              <a:t>5</a:t>
            </a:r>
            <a:r>
              <a:rPr dirty="0" sz="1000" spc="-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-30">
                <a:solidFill>
                  <a:srgbClr val="0E150D"/>
                </a:solidFill>
                <a:latin typeface="Calibri"/>
                <a:cs typeface="Calibri"/>
              </a:rPr>
              <a:t>PM</a:t>
            </a:r>
            <a:r>
              <a:rPr dirty="0" sz="1000" spc="-6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0E150D"/>
                </a:solidFill>
                <a:latin typeface="Calibri"/>
                <a:cs typeface="Calibri"/>
              </a:rPr>
              <a:t>Tuesday</a:t>
            </a:r>
            <a:r>
              <a:rPr dirty="0" sz="1000" spc="-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20">
                <a:solidFill>
                  <a:srgbClr val="0E150D"/>
                </a:solidFill>
                <a:latin typeface="Calibri"/>
                <a:cs typeface="Calibri"/>
              </a:rPr>
              <a:t>through</a:t>
            </a:r>
            <a:r>
              <a:rPr dirty="0" sz="1000" spc="-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0E150D"/>
                </a:solidFill>
                <a:latin typeface="Calibri"/>
                <a:cs typeface="Calibri"/>
              </a:rPr>
              <a:t>Saturday</a:t>
            </a:r>
            <a:r>
              <a:rPr dirty="0" sz="1000" spc="-1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20">
                <a:solidFill>
                  <a:srgbClr val="0E150D"/>
                </a:solidFill>
                <a:latin typeface="Calibri"/>
                <a:cs typeface="Calibri"/>
              </a:rPr>
              <a:t>and</a:t>
            </a:r>
            <a:r>
              <a:rPr dirty="0" sz="1000" spc="-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0E150D"/>
                </a:solidFill>
                <a:latin typeface="Calibri"/>
                <a:cs typeface="Calibri"/>
              </a:rPr>
              <a:t>10</a:t>
            </a:r>
            <a:r>
              <a:rPr dirty="0" sz="1000" spc="-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-15">
                <a:solidFill>
                  <a:srgbClr val="0E150D"/>
                </a:solidFill>
                <a:latin typeface="Calibri"/>
                <a:cs typeface="Calibri"/>
              </a:rPr>
              <a:t>AM </a:t>
            </a:r>
            <a:r>
              <a:rPr dirty="0" sz="1000">
                <a:solidFill>
                  <a:srgbClr val="0E150D"/>
                </a:solidFill>
                <a:latin typeface="Calibri"/>
                <a:cs typeface="Calibri"/>
              </a:rPr>
              <a:t>to</a:t>
            </a:r>
            <a:r>
              <a:rPr dirty="0" sz="1000" spc="-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0E150D"/>
                </a:solidFill>
                <a:latin typeface="Calibri"/>
                <a:cs typeface="Calibri"/>
              </a:rPr>
              <a:t>3</a:t>
            </a:r>
            <a:r>
              <a:rPr dirty="0" sz="1000" spc="-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-30">
                <a:solidFill>
                  <a:srgbClr val="0E150D"/>
                </a:solidFill>
                <a:latin typeface="Calibri"/>
                <a:cs typeface="Calibri"/>
              </a:rPr>
              <a:t>PM</a:t>
            </a:r>
            <a:r>
              <a:rPr dirty="0" sz="1000" spc="-1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25">
                <a:solidFill>
                  <a:srgbClr val="0E150D"/>
                </a:solidFill>
                <a:latin typeface="Calibri"/>
                <a:cs typeface="Calibri"/>
              </a:rPr>
              <a:t>on</a:t>
            </a:r>
            <a:r>
              <a:rPr dirty="0" sz="1000" spc="-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0E150D"/>
                </a:solidFill>
                <a:latin typeface="Calibri"/>
                <a:cs typeface="Calibri"/>
              </a:rPr>
              <a:t>Sunday.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1000" spc="20">
                <a:solidFill>
                  <a:srgbClr val="0E150D"/>
                </a:solidFill>
                <a:latin typeface="Calibri"/>
                <a:cs typeface="Calibri"/>
              </a:rPr>
              <a:t>Closed </a:t>
            </a:r>
            <a:r>
              <a:rPr dirty="0" sz="1000" spc="5">
                <a:solidFill>
                  <a:srgbClr val="0E150D"/>
                </a:solidFill>
                <a:latin typeface="Calibri"/>
                <a:cs typeface="Calibri"/>
              </a:rPr>
              <a:t>Mondays </a:t>
            </a:r>
            <a:r>
              <a:rPr dirty="0" sz="1000" spc="20">
                <a:solidFill>
                  <a:srgbClr val="0E150D"/>
                </a:solidFill>
                <a:latin typeface="Calibri"/>
                <a:cs typeface="Calibri"/>
              </a:rPr>
              <a:t>and</a:t>
            </a:r>
            <a:r>
              <a:rPr dirty="0" sz="1000" spc="-16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0E150D"/>
                </a:solidFill>
                <a:latin typeface="Calibri"/>
                <a:cs typeface="Calibri"/>
              </a:rPr>
              <a:t>national </a:t>
            </a:r>
            <a:r>
              <a:rPr dirty="0" sz="1000" spc="5">
                <a:solidFill>
                  <a:srgbClr val="0E150D"/>
                </a:solidFill>
                <a:latin typeface="Calibri"/>
                <a:cs typeface="Calibri"/>
              </a:rPr>
              <a:t>holidays. </a:t>
            </a:r>
            <a:r>
              <a:rPr dirty="0" sz="1000" spc="15">
                <a:solidFill>
                  <a:srgbClr val="0E150D"/>
                </a:solidFill>
                <a:latin typeface="Calibri"/>
                <a:cs typeface="Calibri"/>
              </a:rPr>
              <a:t>Admission </a:t>
            </a:r>
            <a:r>
              <a:rPr dirty="0" sz="1000">
                <a:solidFill>
                  <a:srgbClr val="0E150D"/>
                </a:solidFill>
                <a:latin typeface="Calibri"/>
                <a:cs typeface="Calibri"/>
              </a:rPr>
              <a:t>is </a:t>
            </a:r>
            <a:r>
              <a:rPr dirty="0" sz="1000" spc="-25">
                <a:solidFill>
                  <a:srgbClr val="0E150D"/>
                </a:solidFill>
                <a:latin typeface="Calibri"/>
                <a:cs typeface="Calibri"/>
              </a:rPr>
              <a:t>free.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220847"/>
            <a:ext cx="4911725" cy="10871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105400"/>
              </a:lnSpc>
              <a:spcBef>
                <a:spcPts val="110"/>
              </a:spcBef>
            </a:pP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Located in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Idabel,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Oklahoma, the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Museum of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the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Red </a:t>
            </a:r>
            <a:r>
              <a:rPr dirty="0" sz="1100" spc="-5">
                <a:solidFill>
                  <a:srgbClr val="0E150D"/>
                </a:solidFill>
                <a:latin typeface="Calibri"/>
                <a:cs typeface="Calibri"/>
              </a:rPr>
              <a:t>River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is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the largest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cultural 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institution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in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a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150-mile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radius. </a:t>
            </a:r>
            <a:r>
              <a:rPr dirty="0" sz="1100" spc="-5">
                <a:solidFill>
                  <a:srgbClr val="0E150D"/>
                </a:solidFill>
                <a:latin typeface="Calibri"/>
                <a:cs typeface="Calibri"/>
              </a:rPr>
              <a:t>Its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mission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is to preserve </a:t>
            </a:r>
            <a:r>
              <a:rPr dirty="0" sz="1100" spc="25">
                <a:solidFill>
                  <a:srgbClr val="0E150D"/>
                </a:solidFill>
                <a:latin typeface="Calibri"/>
                <a:cs typeface="Calibri"/>
              </a:rPr>
              <a:t>and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celebrate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the </a:t>
            </a:r>
            <a:r>
              <a:rPr dirty="0" sz="1100" spc="-10">
                <a:solidFill>
                  <a:srgbClr val="0E150D"/>
                </a:solidFill>
                <a:latin typeface="Calibri"/>
                <a:cs typeface="Calibri"/>
              </a:rPr>
              <a:t>world’s 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artistic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heritage,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while </a:t>
            </a:r>
            <a:r>
              <a:rPr dirty="0" sz="1100" spc="25">
                <a:solidFill>
                  <a:srgbClr val="0E150D"/>
                </a:solidFill>
                <a:latin typeface="Calibri"/>
                <a:cs typeface="Calibri"/>
              </a:rPr>
              <a:t>emphasizing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the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contributions </a:t>
            </a:r>
            <a:r>
              <a:rPr dirty="0" sz="1100" spc="20">
                <a:solidFill>
                  <a:srgbClr val="0E150D"/>
                </a:solidFill>
                <a:latin typeface="Calibri"/>
                <a:cs typeface="Calibri"/>
              </a:rPr>
              <a:t>made </a:t>
            </a:r>
            <a:r>
              <a:rPr dirty="0" sz="1100" spc="30">
                <a:solidFill>
                  <a:srgbClr val="0E150D"/>
                </a:solidFill>
                <a:latin typeface="Calibri"/>
                <a:cs typeface="Calibri"/>
              </a:rPr>
              <a:t>by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native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American  groups. </a:t>
            </a:r>
            <a:r>
              <a:rPr dirty="0" sz="1100" spc="-5">
                <a:solidFill>
                  <a:srgbClr val="0E150D"/>
                </a:solidFill>
                <a:latin typeface="Calibri"/>
                <a:cs typeface="Calibri"/>
              </a:rPr>
              <a:t>Its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exhibition </a:t>
            </a:r>
            <a:r>
              <a:rPr dirty="0" sz="1100" spc="20">
                <a:solidFill>
                  <a:srgbClr val="0E150D"/>
                </a:solidFill>
                <a:latin typeface="Calibri"/>
                <a:cs typeface="Calibri"/>
              </a:rPr>
              <a:t>program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includes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temporary </a:t>
            </a:r>
            <a:r>
              <a:rPr dirty="0" sz="1100" spc="25">
                <a:solidFill>
                  <a:srgbClr val="0E150D"/>
                </a:solidFill>
                <a:latin typeface="Calibri"/>
                <a:cs typeface="Calibri"/>
              </a:rPr>
              <a:t>and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permanent displays,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most  </a:t>
            </a:r>
            <a:r>
              <a:rPr dirty="0" sz="1100" spc="30">
                <a:solidFill>
                  <a:srgbClr val="0E150D"/>
                </a:solidFill>
                <a:latin typeface="Calibri"/>
                <a:cs typeface="Calibri"/>
              </a:rPr>
              <a:t>using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objects drawn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from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its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collections.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The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Museum also installs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off-site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exhibits  </a:t>
            </a:r>
            <a:r>
              <a:rPr dirty="0" sz="1100" spc="20">
                <a:solidFill>
                  <a:srgbClr val="0E150D"/>
                </a:solidFill>
                <a:latin typeface="Calibri"/>
                <a:cs typeface="Calibri"/>
              </a:rPr>
              <a:t>throughout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Southeast</a:t>
            </a:r>
            <a:r>
              <a:rPr dirty="0" sz="1100" spc="-2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Oklahoma.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465573"/>
            <a:ext cx="4864100" cy="915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dirty="0" sz="1100" spc="-10">
                <a:solidFill>
                  <a:srgbClr val="0E150D"/>
                </a:solidFill>
                <a:latin typeface="Calibri"/>
                <a:cs typeface="Calibri"/>
              </a:rPr>
              <a:t>It </a:t>
            </a:r>
            <a:r>
              <a:rPr dirty="0" sz="1100" spc="-5">
                <a:solidFill>
                  <a:srgbClr val="0E150D"/>
                </a:solidFill>
                <a:latin typeface="Calibri"/>
                <a:cs typeface="Calibri"/>
              </a:rPr>
              <a:t>offers </a:t>
            </a:r>
            <a:r>
              <a:rPr dirty="0" sz="1100" spc="20">
                <a:solidFill>
                  <a:srgbClr val="0E150D"/>
                </a:solidFill>
                <a:latin typeface="Calibri"/>
                <a:cs typeface="Calibri"/>
              </a:rPr>
              <a:t>dozens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of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educational </a:t>
            </a:r>
            <a:r>
              <a:rPr dirty="0" sz="1100" spc="20">
                <a:solidFill>
                  <a:srgbClr val="0E150D"/>
                </a:solidFill>
                <a:latin typeface="Calibri"/>
                <a:cs typeface="Calibri"/>
              </a:rPr>
              <a:t>programs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each </a:t>
            </a:r>
            <a:r>
              <a:rPr dirty="0" sz="1100" spc="-10">
                <a:solidFill>
                  <a:srgbClr val="0E150D"/>
                </a:solidFill>
                <a:latin typeface="Calibri"/>
                <a:cs typeface="Calibri"/>
              </a:rPr>
              <a:t>year,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often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in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partnership with local  organizations. </a:t>
            </a:r>
            <a:r>
              <a:rPr dirty="0" sz="1100" spc="-10">
                <a:solidFill>
                  <a:srgbClr val="0E150D"/>
                </a:solidFill>
                <a:latin typeface="Calibri"/>
                <a:cs typeface="Calibri"/>
              </a:rPr>
              <a:t>It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also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houses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a </a:t>
            </a:r>
            <a:r>
              <a:rPr dirty="0" sz="1100" spc="20">
                <a:solidFill>
                  <a:srgbClr val="0E150D"/>
                </a:solidFill>
                <a:latin typeface="Calibri"/>
                <a:cs typeface="Calibri"/>
              </a:rPr>
              <a:t>Public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Reference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Library </a:t>
            </a:r>
            <a:r>
              <a:rPr dirty="0" sz="1100" spc="25">
                <a:solidFill>
                  <a:srgbClr val="0E150D"/>
                </a:solidFill>
                <a:latin typeface="Calibri"/>
                <a:cs typeface="Calibri"/>
              </a:rPr>
              <a:t>and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Research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Library, </a:t>
            </a:r>
            <a:r>
              <a:rPr dirty="0" sz="1100" spc="20">
                <a:solidFill>
                  <a:srgbClr val="0E150D"/>
                </a:solidFill>
                <a:latin typeface="Calibri"/>
                <a:cs typeface="Calibri"/>
              </a:rPr>
              <a:t>which 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contain</a:t>
            </a:r>
            <a:r>
              <a:rPr dirty="0" sz="1100" spc="-3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over</a:t>
            </a:r>
            <a:r>
              <a:rPr dirty="0" sz="1100" spc="-3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6000</a:t>
            </a:r>
            <a:r>
              <a:rPr dirty="0" sz="1100" spc="-3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volumes</a:t>
            </a:r>
            <a:r>
              <a:rPr dirty="0" sz="1100" spc="-3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0E150D"/>
                </a:solidFill>
                <a:latin typeface="Calibri"/>
                <a:cs typeface="Calibri"/>
              </a:rPr>
              <a:t>and</a:t>
            </a:r>
            <a:r>
              <a:rPr dirty="0" sz="1100" spc="-3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printed</a:t>
            </a:r>
            <a:r>
              <a:rPr dirty="0" sz="1100" spc="-3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materials</a:t>
            </a:r>
            <a:r>
              <a:rPr dirty="0" sz="1100" spc="-3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illustrating</a:t>
            </a:r>
            <a:r>
              <a:rPr dirty="0" sz="1100" spc="-3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cultural</a:t>
            </a:r>
            <a:r>
              <a:rPr dirty="0" sz="1100" spc="-3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history.</a:t>
            </a:r>
            <a:r>
              <a:rPr dirty="0" sz="1100" spc="-3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Hands- 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on,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interactive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learning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opportunities </a:t>
            </a:r>
            <a:r>
              <a:rPr dirty="0" sz="1100" spc="-10">
                <a:solidFill>
                  <a:srgbClr val="0E150D"/>
                </a:solidFill>
                <a:latin typeface="Calibri"/>
                <a:cs typeface="Calibri"/>
              </a:rPr>
              <a:t>are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available year-round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in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the </a:t>
            </a:r>
            <a:r>
              <a:rPr dirty="0" sz="1100" spc="20">
                <a:solidFill>
                  <a:srgbClr val="0E150D"/>
                </a:solidFill>
                <a:latin typeface="Calibri"/>
                <a:cs typeface="Calibri"/>
              </a:rPr>
              <a:t>Holland </a:t>
            </a:r>
            <a:r>
              <a:rPr dirty="0" sz="1100" spc="25">
                <a:solidFill>
                  <a:srgbClr val="0E150D"/>
                </a:solidFill>
                <a:latin typeface="Calibri"/>
                <a:cs typeface="Calibri"/>
              </a:rPr>
              <a:t>and 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Sallie Webb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Family </a:t>
            </a:r>
            <a:r>
              <a:rPr dirty="0" sz="1100" spc="25">
                <a:solidFill>
                  <a:srgbClr val="0E150D"/>
                </a:solidFill>
                <a:latin typeface="Calibri"/>
                <a:cs typeface="Calibri"/>
              </a:rPr>
              <a:t>Learning</a:t>
            </a:r>
            <a:r>
              <a:rPr dirty="0" sz="1100" spc="-12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Center.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526734"/>
            <a:ext cx="4911725" cy="737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6100"/>
              </a:lnSpc>
              <a:spcBef>
                <a:spcPts val="100"/>
              </a:spcBef>
            </a:pP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The</a:t>
            </a:r>
            <a:r>
              <a:rPr dirty="0" sz="1100" spc="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E150D"/>
                </a:solidFill>
                <a:latin typeface="Calibri"/>
                <a:cs typeface="Calibri"/>
              </a:rPr>
              <a:t>Museum</a:t>
            </a:r>
            <a:r>
              <a:rPr dirty="0" sz="1100" spc="-9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E150D"/>
                </a:solidFill>
                <a:latin typeface="Calibri"/>
                <a:cs typeface="Calibri"/>
              </a:rPr>
              <a:t>neither</a:t>
            </a:r>
            <a:r>
              <a:rPr dirty="0" sz="1100" spc="-9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E150D"/>
                </a:solidFill>
                <a:latin typeface="Calibri"/>
                <a:cs typeface="Calibri"/>
              </a:rPr>
              <a:t>solicits</a:t>
            </a:r>
            <a:r>
              <a:rPr dirty="0" sz="1100" spc="-9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nor</a:t>
            </a:r>
            <a:r>
              <a:rPr dirty="0" sz="1100" spc="-9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accepts</a:t>
            </a:r>
            <a:r>
              <a:rPr dirty="0" sz="1100" spc="-9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government</a:t>
            </a:r>
            <a:r>
              <a:rPr dirty="0" sz="1100" spc="-9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funding.</a:t>
            </a:r>
            <a:r>
              <a:rPr dirty="0" sz="1100" spc="-9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0E150D"/>
                </a:solidFill>
                <a:latin typeface="Calibri"/>
                <a:cs typeface="Calibri"/>
              </a:rPr>
              <a:t>It</a:t>
            </a:r>
            <a:r>
              <a:rPr dirty="0" sz="1100" spc="-9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E150D"/>
                </a:solidFill>
                <a:latin typeface="Calibri"/>
                <a:cs typeface="Calibri"/>
              </a:rPr>
              <a:t>is</a:t>
            </a:r>
            <a:r>
              <a:rPr dirty="0" sz="1100" spc="-9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supported</a:t>
            </a:r>
            <a:r>
              <a:rPr dirty="0" sz="1100" spc="-9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25">
                <a:solidFill>
                  <a:srgbClr val="0E150D"/>
                </a:solidFill>
                <a:latin typeface="Calibri"/>
                <a:cs typeface="Calibri"/>
              </a:rPr>
              <a:t>by</a:t>
            </a:r>
            <a:r>
              <a:rPr dirty="0" sz="1100" spc="-9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E150D"/>
                </a:solidFill>
                <a:latin typeface="Calibri"/>
                <a:cs typeface="Calibri"/>
              </a:rPr>
              <a:t>earned 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and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investment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income </a:t>
            </a:r>
            <a:r>
              <a:rPr dirty="0" sz="1100" spc="20">
                <a:solidFill>
                  <a:srgbClr val="0E150D"/>
                </a:solidFill>
                <a:latin typeface="Calibri"/>
                <a:cs typeface="Calibri"/>
              </a:rPr>
              <a:t>and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the </a:t>
            </a:r>
            <a:r>
              <a:rPr dirty="0" sz="1100" spc="40">
                <a:solidFill>
                  <a:srgbClr val="0E150D"/>
                </a:solidFill>
                <a:latin typeface="Calibri"/>
                <a:cs typeface="Calibri"/>
              </a:rPr>
              <a:t>ongoing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support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of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individuals </a:t>
            </a:r>
            <a:r>
              <a:rPr dirty="0" sz="1100" spc="20">
                <a:solidFill>
                  <a:srgbClr val="0E150D"/>
                </a:solidFill>
                <a:latin typeface="Calibri"/>
                <a:cs typeface="Calibri"/>
              </a:rPr>
              <a:t>and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organizations. 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Admission</a:t>
            </a:r>
            <a:r>
              <a:rPr dirty="0" sz="1100" spc="-10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to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the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Museum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is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0E150D"/>
                </a:solidFill>
                <a:latin typeface="Calibri"/>
                <a:cs typeface="Calibri"/>
              </a:rPr>
              <a:t>free,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thanks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to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its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Corporate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E150D"/>
                </a:solidFill>
                <a:latin typeface="Calibri"/>
                <a:cs typeface="Calibri"/>
              </a:rPr>
              <a:t>Partners.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0E150D"/>
                </a:solidFill>
                <a:latin typeface="Calibri"/>
                <a:cs typeface="Calibri"/>
              </a:rPr>
              <a:t>To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5">
                <a:solidFill>
                  <a:srgbClr val="0E150D"/>
                </a:solidFill>
                <a:latin typeface="Calibri"/>
                <a:cs typeface="Calibri"/>
              </a:rPr>
              <a:t>keep</a:t>
            </a:r>
            <a:r>
              <a:rPr dirty="0" sz="1100" spc="-7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35">
                <a:solidFill>
                  <a:srgbClr val="0E150D"/>
                </a:solidFill>
                <a:latin typeface="Calibri"/>
                <a:cs typeface="Calibri"/>
              </a:rPr>
              <a:t>up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with</a:t>
            </a:r>
            <a:r>
              <a:rPr dirty="0" sz="1100" spc="-7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the 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latest</a:t>
            </a:r>
            <a:r>
              <a:rPr dirty="0" sz="1100" spc="-6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Museum</a:t>
            </a:r>
            <a:r>
              <a:rPr dirty="0" sz="1100" spc="-12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E150D"/>
                </a:solidFill>
                <a:latin typeface="Calibri"/>
                <a:cs typeface="Calibri"/>
              </a:rPr>
              <a:t>news,</a:t>
            </a:r>
            <a:r>
              <a:rPr dirty="0" sz="1100" spc="-2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visit</a:t>
            </a:r>
            <a:r>
              <a:rPr dirty="0" sz="1100" spc="-2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5">
                <a:solidFill>
                  <a:srgbClr val="0E150D"/>
                </a:solidFill>
                <a:latin typeface="Calibri"/>
                <a:cs typeface="Calibri"/>
                <a:hlinkClick r:id="rId2"/>
              </a:rPr>
              <a:t>www.museumoftheredriver.org.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4867" y="646009"/>
            <a:ext cx="1550670" cy="11404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622300">
              <a:lnSpc>
                <a:spcPct val="101800"/>
              </a:lnSpc>
              <a:spcBef>
                <a:spcPts val="80"/>
              </a:spcBef>
            </a:pPr>
            <a:r>
              <a:rPr dirty="0" sz="900">
                <a:solidFill>
                  <a:srgbClr val="0E150D"/>
                </a:solidFill>
                <a:latin typeface="Calibri"/>
                <a:cs typeface="Calibri"/>
              </a:rPr>
              <a:t>Herron</a:t>
            </a:r>
            <a:r>
              <a:rPr dirty="0" sz="900" spc="-4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0E150D"/>
                </a:solidFill>
                <a:latin typeface="Calibri"/>
                <a:cs typeface="Calibri"/>
              </a:rPr>
              <a:t>Foundation  </a:t>
            </a: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Board </a:t>
            </a:r>
            <a:r>
              <a:rPr dirty="0" sz="900">
                <a:solidFill>
                  <a:srgbClr val="0E150D"/>
                </a:solidFill>
                <a:latin typeface="Calibri"/>
                <a:cs typeface="Calibri"/>
              </a:rPr>
              <a:t>of</a:t>
            </a:r>
            <a:r>
              <a:rPr dirty="0" sz="900" spc="-8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Directors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Calibri"/>
              <a:cs typeface="Calibri"/>
            </a:endParaRPr>
          </a:p>
          <a:p>
            <a:pPr marL="12700" marR="5080">
              <a:lnSpc>
                <a:spcPct val="102299"/>
              </a:lnSpc>
            </a:pPr>
            <a:r>
              <a:rPr dirty="0" sz="900" spc="10">
                <a:solidFill>
                  <a:srgbClr val="0E150D"/>
                </a:solidFill>
                <a:latin typeface="Calibri"/>
                <a:cs typeface="Calibri"/>
              </a:rPr>
              <a:t>Daniel </a:t>
            </a:r>
            <a:r>
              <a:rPr dirty="0" sz="900" spc="-45">
                <a:solidFill>
                  <a:srgbClr val="0E150D"/>
                </a:solidFill>
                <a:latin typeface="Calibri"/>
                <a:cs typeface="Calibri"/>
              </a:rPr>
              <a:t>W. </a:t>
            </a:r>
            <a:r>
              <a:rPr dirty="0" sz="900" spc="-5">
                <a:solidFill>
                  <a:srgbClr val="0E150D"/>
                </a:solidFill>
                <a:latin typeface="Calibri"/>
                <a:cs typeface="Calibri"/>
              </a:rPr>
              <a:t>Eck; </a:t>
            </a:r>
            <a:r>
              <a:rPr dirty="0" sz="900" spc="20">
                <a:solidFill>
                  <a:srgbClr val="0E150D"/>
                </a:solidFill>
                <a:latin typeface="Calibri"/>
                <a:cs typeface="Calibri"/>
              </a:rPr>
              <a:t>David </a:t>
            </a:r>
            <a:r>
              <a:rPr dirty="0" sz="900" spc="-15">
                <a:solidFill>
                  <a:srgbClr val="0E150D"/>
                </a:solidFill>
                <a:latin typeface="Calibri"/>
                <a:cs typeface="Calibri"/>
              </a:rPr>
              <a:t>White;  </a:t>
            </a:r>
            <a:r>
              <a:rPr dirty="0" sz="900" spc="20">
                <a:solidFill>
                  <a:srgbClr val="0E150D"/>
                </a:solidFill>
                <a:latin typeface="Calibri"/>
                <a:cs typeface="Calibri"/>
              </a:rPr>
              <a:t>Donald </a:t>
            </a:r>
            <a:r>
              <a:rPr dirty="0" sz="900" spc="-5">
                <a:solidFill>
                  <a:srgbClr val="0E150D"/>
                </a:solidFill>
                <a:latin typeface="Calibri"/>
                <a:cs typeface="Calibri"/>
              </a:rPr>
              <a:t>Herron; </a:t>
            </a:r>
            <a:r>
              <a:rPr dirty="0" sz="900" spc="15">
                <a:solidFill>
                  <a:srgbClr val="0E150D"/>
                </a:solidFill>
                <a:latin typeface="Calibri"/>
                <a:cs typeface="Calibri"/>
              </a:rPr>
              <a:t>Janet </a:t>
            </a:r>
            <a:r>
              <a:rPr dirty="0" sz="900" spc="-5">
                <a:solidFill>
                  <a:srgbClr val="0E150D"/>
                </a:solidFill>
                <a:latin typeface="Calibri"/>
                <a:cs typeface="Calibri"/>
              </a:rPr>
              <a:t>Herron;  </a:t>
            </a: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Richard </a:t>
            </a:r>
            <a:r>
              <a:rPr dirty="0" sz="900" spc="-15">
                <a:solidFill>
                  <a:srgbClr val="0E150D"/>
                </a:solidFill>
                <a:latin typeface="Calibri"/>
                <a:cs typeface="Calibri"/>
              </a:rPr>
              <a:t>Q. </a:t>
            </a:r>
            <a:r>
              <a:rPr dirty="0" sz="900" spc="-5">
                <a:solidFill>
                  <a:srgbClr val="0E150D"/>
                </a:solidFill>
                <a:latin typeface="Calibri"/>
                <a:cs typeface="Calibri"/>
              </a:rPr>
              <a:t>Herron; </a:t>
            </a:r>
            <a:r>
              <a:rPr dirty="0" sz="900" spc="25">
                <a:solidFill>
                  <a:srgbClr val="0E150D"/>
                </a:solidFill>
                <a:latin typeface="Calibri"/>
                <a:cs typeface="Calibri"/>
              </a:rPr>
              <a:t>John</a:t>
            </a:r>
            <a:r>
              <a:rPr dirty="0" sz="900" spc="-16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0E150D"/>
                </a:solidFill>
                <a:latin typeface="Calibri"/>
                <a:cs typeface="Calibri"/>
              </a:rPr>
              <a:t>Ramsey;  Terry</a:t>
            </a:r>
            <a:r>
              <a:rPr dirty="0" sz="900" spc="-1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 spc="-15">
                <a:solidFill>
                  <a:srgbClr val="0E150D"/>
                </a:solidFill>
                <a:latin typeface="Calibri"/>
                <a:cs typeface="Calibri"/>
              </a:rPr>
              <a:t>Walker;</a:t>
            </a:r>
            <a:r>
              <a:rPr dirty="0" sz="900" spc="-8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Sallie</a:t>
            </a:r>
            <a:r>
              <a:rPr dirty="0" sz="900" spc="-5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E150D"/>
                </a:solidFill>
                <a:latin typeface="Calibri"/>
                <a:cs typeface="Calibri"/>
              </a:rPr>
              <a:t>Webb,</a:t>
            </a:r>
            <a:r>
              <a:rPr dirty="0" sz="900" spc="-2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E150D"/>
                </a:solidFill>
                <a:latin typeface="Calibri"/>
                <a:cs typeface="Calibri"/>
              </a:rPr>
              <a:t>Mayor  </a:t>
            </a:r>
            <a:r>
              <a:rPr dirty="0" sz="900" spc="20">
                <a:solidFill>
                  <a:srgbClr val="0E150D"/>
                </a:solidFill>
                <a:latin typeface="Calibri"/>
                <a:cs typeface="Calibri"/>
              </a:rPr>
              <a:t>Craig </a:t>
            </a:r>
            <a:r>
              <a:rPr dirty="0" sz="900" spc="35">
                <a:solidFill>
                  <a:srgbClr val="0E150D"/>
                </a:solidFill>
                <a:latin typeface="Calibri"/>
                <a:cs typeface="Calibri"/>
              </a:rPr>
              <a:t>Young</a:t>
            </a:r>
            <a:r>
              <a:rPr dirty="0" sz="900" spc="-9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E150D"/>
                </a:solidFill>
                <a:latin typeface="Calibri"/>
                <a:cs typeface="Calibri"/>
              </a:rPr>
              <a:t>(ex-officio)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4867" y="2006295"/>
            <a:ext cx="1158240" cy="302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24130">
              <a:lnSpc>
                <a:spcPct val="101800"/>
              </a:lnSpc>
              <a:spcBef>
                <a:spcPts val="80"/>
              </a:spcBef>
            </a:pPr>
            <a:r>
              <a:rPr dirty="0" sz="900" spc="10">
                <a:solidFill>
                  <a:srgbClr val="0E150D"/>
                </a:solidFill>
                <a:latin typeface="Calibri"/>
                <a:cs typeface="Calibri"/>
              </a:rPr>
              <a:t>Idabel </a:t>
            </a: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Museum</a:t>
            </a:r>
            <a:r>
              <a:rPr dirty="0" sz="900" spc="-8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0E150D"/>
                </a:solidFill>
                <a:latin typeface="Calibri"/>
                <a:cs typeface="Calibri"/>
              </a:rPr>
              <a:t>Society  </a:t>
            </a: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Board </a:t>
            </a:r>
            <a:r>
              <a:rPr dirty="0" sz="900">
                <a:solidFill>
                  <a:srgbClr val="0E150D"/>
                </a:solidFill>
                <a:latin typeface="Calibri"/>
                <a:cs typeface="Calibri"/>
              </a:rPr>
              <a:t>of</a:t>
            </a:r>
            <a:r>
              <a:rPr dirty="0" sz="900" spc="-5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Directors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4867" y="2422804"/>
            <a:ext cx="1481455" cy="5816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dirty="0" sz="900" spc="-5">
                <a:solidFill>
                  <a:srgbClr val="0E150D"/>
                </a:solidFill>
                <a:latin typeface="Calibri"/>
                <a:cs typeface="Calibri"/>
              </a:rPr>
              <a:t>Dr. </a:t>
            </a: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Robert </a:t>
            </a:r>
            <a:r>
              <a:rPr dirty="0" sz="900" spc="-5">
                <a:solidFill>
                  <a:srgbClr val="0E150D"/>
                </a:solidFill>
                <a:latin typeface="Calibri"/>
                <a:cs typeface="Calibri"/>
              </a:rPr>
              <a:t>Brooks; </a:t>
            </a:r>
            <a:r>
              <a:rPr dirty="0" sz="900" spc="15">
                <a:solidFill>
                  <a:srgbClr val="0E150D"/>
                </a:solidFill>
                <a:latin typeface="Calibri"/>
                <a:cs typeface="Calibri"/>
              </a:rPr>
              <a:t>Lindsey  </a:t>
            </a:r>
            <a:r>
              <a:rPr dirty="0" sz="900" spc="10">
                <a:solidFill>
                  <a:srgbClr val="0E150D"/>
                </a:solidFill>
                <a:latin typeface="Calibri"/>
                <a:cs typeface="Calibri"/>
              </a:rPr>
              <a:t>Campbell; </a:t>
            </a:r>
            <a:r>
              <a:rPr dirty="0" sz="900" spc="-5">
                <a:solidFill>
                  <a:srgbClr val="0E150D"/>
                </a:solidFill>
                <a:latin typeface="Calibri"/>
                <a:cs typeface="Calibri"/>
              </a:rPr>
              <a:t>Dr. </a:t>
            </a: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Bruce </a:t>
            </a:r>
            <a:r>
              <a:rPr dirty="0" sz="900" spc="25">
                <a:solidFill>
                  <a:srgbClr val="0E150D"/>
                </a:solidFill>
                <a:latin typeface="Calibri"/>
                <a:cs typeface="Calibri"/>
              </a:rPr>
              <a:t>King</a:t>
            </a:r>
            <a:r>
              <a:rPr dirty="0" sz="900" spc="25" b="0">
                <a:solidFill>
                  <a:srgbClr val="0E150D"/>
                </a:solidFill>
                <a:latin typeface="Source Sans Pro ExtraLight"/>
                <a:cs typeface="Source Sans Pro ExtraLight"/>
              </a:rPr>
              <a:t>;  </a:t>
            </a:r>
            <a:r>
              <a:rPr dirty="0" sz="900" spc="15">
                <a:solidFill>
                  <a:srgbClr val="0E150D"/>
                </a:solidFill>
                <a:latin typeface="Calibri"/>
                <a:cs typeface="Calibri"/>
              </a:rPr>
              <a:t>Carolynn</a:t>
            </a:r>
            <a:r>
              <a:rPr dirty="0" sz="900" spc="-4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E150D"/>
                </a:solidFill>
                <a:latin typeface="Calibri"/>
                <a:cs typeface="Calibri"/>
              </a:rPr>
              <a:t>Neal;</a:t>
            </a:r>
            <a:r>
              <a:rPr dirty="0" sz="900" spc="-10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 spc="10">
                <a:solidFill>
                  <a:srgbClr val="0E150D"/>
                </a:solidFill>
                <a:latin typeface="Calibri"/>
                <a:cs typeface="Calibri"/>
              </a:rPr>
              <a:t>JudyPetre;</a:t>
            </a:r>
            <a:r>
              <a:rPr dirty="0" sz="900" spc="-11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 spc="25">
                <a:solidFill>
                  <a:srgbClr val="0E150D"/>
                </a:solidFill>
                <a:latin typeface="Calibri"/>
                <a:cs typeface="Calibri"/>
              </a:rPr>
              <a:t>John  </a:t>
            </a:r>
            <a:r>
              <a:rPr dirty="0" sz="900">
                <a:solidFill>
                  <a:srgbClr val="0E150D"/>
                </a:solidFill>
                <a:latin typeface="Calibri"/>
                <a:cs typeface="Calibri"/>
              </a:rPr>
              <a:t>Ramsey;TerryWalker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5338" y="3536226"/>
            <a:ext cx="14541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Museum </a:t>
            </a:r>
            <a:r>
              <a:rPr dirty="0" sz="900">
                <a:solidFill>
                  <a:srgbClr val="0E150D"/>
                </a:solidFill>
                <a:latin typeface="Calibri"/>
                <a:cs typeface="Calibri"/>
              </a:rPr>
              <a:t>of </a:t>
            </a: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the </a:t>
            </a:r>
            <a:r>
              <a:rPr dirty="0" sz="900" spc="10">
                <a:solidFill>
                  <a:srgbClr val="0E150D"/>
                </a:solidFill>
                <a:latin typeface="Calibri"/>
                <a:cs typeface="Calibri"/>
              </a:rPr>
              <a:t>Red </a:t>
            </a:r>
            <a:r>
              <a:rPr dirty="0" sz="900">
                <a:solidFill>
                  <a:srgbClr val="0E150D"/>
                </a:solidFill>
                <a:latin typeface="Calibri"/>
                <a:cs typeface="Calibri"/>
              </a:rPr>
              <a:t>River</a:t>
            </a:r>
            <a:r>
              <a:rPr dirty="0" sz="900" spc="-14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E150D"/>
                </a:solidFill>
                <a:latin typeface="Calibri"/>
                <a:cs typeface="Calibri"/>
              </a:rPr>
              <a:t>Staff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75338" y="3815575"/>
            <a:ext cx="1626235" cy="14154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5"/>
              </a:spcBef>
            </a:pPr>
            <a:r>
              <a:rPr dirty="0" sz="900" spc="15">
                <a:solidFill>
                  <a:srgbClr val="0E150D"/>
                </a:solidFill>
                <a:latin typeface="Calibri"/>
                <a:cs typeface="Calibri"/>
              </a:rPr>
              <a:t>Donita </a:t>
            </a:r>
            <a:r>
              <a:rPr dirty="0" sz="900" spc="20">
                <a:solidFill>
                  <a:srgbClr val="0E150D"/>
                </a:solidFill>
                <a:latin typeface="Calibri"/>
                <a:cs typeface="Calibri"/>
              </a:rPr>
              <a:t>Jacobs </a:t>
            </a:r>
            <a:r>
              <a:rPr dirty="0" sz="900" spc="-70">
                <a:solidFill>
                  <a:srgbClr val="0E150D"/>
                </a:solidFill>
                <a:latin typeface="Calibri"/>
                <a:cs typeface="Calibri"/>
              </a:rPr>
              <a:t>&amp; </a:t>
            </a:r>
            <a:r>
              <a:rPr dirty="0" sz="900" spc="10">
                <a:solidFill>
                  <a:srgbClr val="0E150D"/>
                </a:solidFill>
                <a:latin typeface="Calibri"/>
                <a:cs typeface="Calibri"/>
              </a:rPr>
              <a:t>Glenna </a:t>
            </a:r>
            <a:r>
              <a:rPr dirty="0" sz="900" spc="-10">
                <a:solidFill>
                  <a:srgbClr val="0E150D"/>
                </a:solidFill>
                <a:latin typeface="Calibri"/>
                <a:cs typeface="Calibri"/>
              </a:rPr>
              <a:t>Minter  </a:t>
            </a:r>
            <a:r>
              <a:rPr dirty="0" sz="900" spc="-15" i="1">
                <a:solidFill>
                  <a:srgbClr val="0E150D"/>
                </a:solidFill>
                <a:latin typeface="Calibri"/>
                <a:cs typeface="Calibri"/>
              </a:rPr>
              <a:t>Museum Assistants</a:t>
            </a:r>
            <a:r>
              <a:rPr dirty="0" sz="900" spc="-15">
                <a:solidFill>
                  <a:srgbClr val="0E150D"/>
                </a:solidFill>
                <a:latin typeface="Calibri"/>
                <a:cs typeface="Calibri"/>
              </a:rPr>
              <a:t>; </a:t>
            </a:r>
            <a:r>
              <a:rPr dirty="0" sz="900">
                <a:solidFill>
                  <a:srgbClr val="0E150D"/>
                </a:solidFill>
                <a:latin typeface="Calibri"/>
                <a:cs typeface="Calibri"/>
              </a:rPr>
              <a:t>Hannah  </a:t>
            </a:r>
            <a:r>
              <a:rPr dirty="0" sz="900" spc="-20">
                <a:solidFill>
                  <a:srgbClr val="0E150D"/>
                </a:solidFill>
                <a:latin typeface="Calibri"/>
                <a:cs typeface="Calibri"/>
              </a:rPr>
              <a:t>McNutt, </a:t>
            </a:r>
            <a:r>
              <a:rPr dirty="0" sz="900" i="1">
                <a:solidFill>
                  <a:srgbClr val="0E150D"/>
                </a:solidFill>
                <a:latin typeface="Calibri"/>
                <a:cs typeface="Calibri"/>
              </a:rPr>
              <a:t>Learning </a:t>
            </a:r>
            <a:r>
              <a:rPr dirty="0" sz="900" spc="-10" i="1">
                <a:solidFill>
                  <a:srgbClr val="0E150D"/>
                </a:solidFill>
                <a:latin typeface="Calibri"/>
                <a:cs typeface="Calibri"/>
              </a:rPr>
              <a:t>Center  </a:t>
            </a:r>
            <a:r>
              <a:rPr dirty="0" sz="900" i="1">
                <a:solidFill>
                  <a:srgbClr val="0E150D"/>
                </a:solidFill>
                <a:latin typeface="Calibri"/>
                <a:cs typeface="Calibri"/>
              </a:rPr>
              <a:t>Coordinator</a:t>
            </a:r>
            <a:r>
              <a:rPr dirty="0" sz="900" b="0">
                <a:solidFill>
                  <a:srgbClr val="0E150D"/>
                </a:solidFill>
                <a:latin typeface="Source Sans Pro ExtraLight"/>
                <a:cs typeface="Source Sans Pro ExtraLight"/>
              </a:rPr>
              <a:t>; </a:t>
            </a:r>
            <a:r>
              <a:rPr dirty="0" sz="900" spc="10">
                <a:solidFill>
                  <a:srgbClr val="0E150D"/>
                </a:solidFill>
                <a:latin typeface="Calibri"/>
                <a:cs typeface="Calibri"/>
              </a:rPr>
              <a:t>Henry </a:t>
            </a:r>
            <a:r>
              <a:rPr dirty="0" sz="900" spc="-15">
                <a:solidFill>
                  <a:srgbClr val="0E150D"/>
                </a:solidFill>
                <a:latin typeface="Calibri"/>
                <a:cs typeface="Calibri"/>
              </a:rPr>
              <a:t>Moy, </a:t>
            </a:r>
            <a:r>
              <a:rPr dirty="0" sz="900" spc="-10" i="1">
                <a:solidFill>
                  <a:srgbClr val="0E150D"/>
                </a:solidFill>
                <a:latin typeface="Calibri"/>
                <a:cs typeface="Calibri"/>
              </a:rPr>
              <a:t>The  </a:t>
            </a:r>
            <a:r>
              <a:rPr dirty="0" sz="900" i="1">
                <a:solidFill>
                  <a:srgbClr val="0E150D"/>
                </a:solidFill>
                <a:latin typeface="Calibri"/>
                <a:cs typeface="Calibri"/>
              </a:rPr>
              <a:t>Quintus </a:t>
            </a:r>
            <a:r>
              <a:rPr dirty="0" sz="900" spc="-20" i="1">
                <a:solidFill>
                  <a:srgbClr val="0E150D"/>
                </a:solidFill>
                <a:latin typeface="Calibri"/>
                <a:cs typeface="Calibri"/>
              </a:rPr>
              <a:t>H. </a:t>
            </a:r>
            <a:r>
              <a:rPr dirty="0" sz="900" spc="-10" i="1">
                <a:solidFill>
                  <a:srgbClr val="0E150D"/>
                </a:solidFill>
                <a:latin typeface="Calibri"/>
                <a:cs typeface="Calibri"/>
              </a:rPr>
              <a:t>Herron </a:t>
            </a:r>
            <a:r>
              <a:rPr dirty="0" sz="900" spc="-5" i="1">
                <a:solidFill>
                  <a:srgbClr val="0E150D"/>
                </a:solidFill>
                <a:latin typeface="Calibri"/>
                <a:cs typeface="Calibri"/>
              </a:rPr>
              <a:t>Director</a:t>
            </a:r>
            <a:r>
              <a:rPr dirty="0" sz="900" spc="-5" b="0">
                <a:solidFill>
                  <a:srgbClr val="0E150D"/>
                </a:solidFill>
                <a:latin typeface="Source Sans Pro ExtraLight"/>
                <a:cs typeface="Source Sans Pro ExtraLight"/>
              </a:rPr>
              <a:t>; </a:t>
            </a: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Katy  Smith, </a:t>
            </a:r>
            <a:r>
              <a:rPr dirty="0" sz="900" spc="-5" i="1">
                <a:solidFill>
                  <a:srgbClr val="0E150D"/>
                </a:solidFill>
                <a:latin typeface="Calibri"/>
                <a:cs typeface="Calibri"/>
              </a:rPr>
              <a:t>Head </a:t>
            </a:r>
            <a:r>
              <a:rPr dirty="0" sz="900" spc="-10" i="1">
                <a:solidFill>
                  <a:srgbClr val="0E150D"/>
                </a:solidFill>
                <a:latin typeface="Calibri"/>
                <a:cs typeface="Calibri"/>
              </a:rPr>
              <a:t>of </a:t>
            </a:r>
            <a:r>
              <a:rPr dirty="0" sz="900" spc="-5" i="1">
                <a:solidFill>
                  <a:srgbClr val="0E150D"/>
                </a:solidFill>
                <a:latin typeface="Calibri"/>
                <a:cs typeface="Calibri"/>
              </a:rPr>
              <a:t>Programs</a:t>
            </a:r>
            <a:r>
              <a:rPr dirty="0" sz="900" spc="-5" b="0">
                <a:solidFill>
                  <a:srgbClr val="0E150D"/>
                </a:solidFill>
                <a:latin typeface="Source Sans Pro ExtraLight"/>
                <a:cs typeface="Source Sans Pro ExtraLight"/>
              </a:rPr>
              <a:t>; </a:t>
            </a:r>
            <a:r>
              <a:rPr dirty="0" sz="900" spc="5">
                <a:solidFill>
                  <a:srgbClr val="0E150D"/>
                </a:solidFill>
                <a:latin typeface="Calibri"/>
                <a:cs typeface="Calibri"/>
              </a:rPr>
              <a:t>Vickie  Smith, </a:t>
            </a:r>
            <a:r>
              <a:rPr dirty="0" sz="900" spc="-10" i="1">
                <a:solidFill>
                  <a:srgbClr val="0E150D"/>
                </a:solidFill>
                <a:latin typeface="Calibri"/>
                <a:cs typeface="Calibri"/>
              </a:rPr>
              <a:t>Business Manager</a:t>
            </a:r>
            <a:r>
              <a:rPr dirty="0" sz="900" spc="-10" b="0">
                <a:solidFill>
                  <a:srgbClr val="0E150D"/>
                </a:solidFill>
                <a:latin typeface="Source Sans Pro ExtraLight"/>
                <a:cs typeface="Source Sans Pro ExtraLight"/>
              </a:rPr>
              <a:t>;</a:t>
            </a:r>
            <a:r>
              <a:rPr dirty="0" sz="900" spc="-75" b="0">
                <a:solidFill>
                  <a:srgbClr val="0E150D"/>
                </a:solidFill>
                <a:latin typeface="Source Sans Pro ExtraLight"/>
                <a:cs typeface="Source Sans Pro ExtraLight"/>
              </a:rPr>
              <a:t> </a:t>
            </a:r>
            <a:r>
              <a:rPr dirty="0" sz="900" spc="15">
                <a:solidFill>
                  <a:srgbClr val="0E150D"/>
                </a:solidFill>
                <a:latin typeface="Calibri"/>
                <a:cs typeface="Calibri"/>
              </a:rPr>
              <a:t>Stephen  </a:t>
            </a:r>
            <a:r>
              <a:rPr dirty="0" sz="900" spc="-5">
                <a:solidFill>
                  <a:srgbClr val="0E150D"/>
                </a:solidFill>
                <a:latin typeface="Calibri"/>
                <a:cs typeface="Calibri"/>
              </a:rPr>
              <a:t>Ratcliff, </a:t>
            </a:r>
            <a:r>
              <a:rPr dirty="0" sz="900" spc="-5" i="1">
                <a:solidFill>
                  <a:srgbClr val="0E150D"/>
                </a:solidFill>
                <a:latin typeface="Calibri"/>
                <a:cs typeface="Calibri"/>
              </a:rPr>
              <a:t>Head </a:t>
            </a:r>
            <a:r>
              <a:rPr dirty="0" sz="900" spc="-10" i="1">
                <a:solidFill>
                  <a:srgbClr val="0E150D"/>
                </a:solidFill>
                <a:latin typeface="Calibri"/>
                <a:cs typeface="Calibri"/>
              </a:rPr>
              <a:t>of </a:t>
            </a:r>
            <a:r>
              <a:rPr dirty="0" sz="900" spc="5" i="1">
                <a:solidFill>
                  <a:srgbClr val="0E150D"/>
                </a:solidFill>
                <a:latin typeface="Calibri"/>
                <a:cs typeface="Calibri"/>
              </a:rPr>
              <a:t>Communications</a:t>
            </a:r>
            <a:r>
              <a:rPr dirty="0" sz="900" spc="5" b="0">
                <a:solidFill>
                  <a:srgbClr val="0E150D"/>
                </a:solidFill>
                <a:latin typeface="Source Sans Pro ExtraLight"/>
                <a:cs typeface="Source Sans Pro ExtraLight"/>
              </a:rPr>
              <a:t>;  </a:t>
            </a:r>
            <a:r>
              <a:rPr dirty="0" sz="900" spc="10">
                <a:solidFill>
                  <a:srgbClr val="0E150D"/>
                </a:solidFill>
                <a:latin typeface="Calibri"/>
                <a:cs typeface="Calibri"/>
              </a:rPr>
              <a:t>Daniel </a:t>
            </a:r>
            <a:r>
              <a:rPr dirty="0" sz="900" spc="-5">
                <a:solidFill>
                  <a:srgbClr val="0E150D"/>
                </a:solidFill>
                <a:latin typeface="Calibri"/>
                <a:cs typeface="Calibri"/>
              </a:rPr>
              <a:t>Vick, </a:t>
            </a:r>
            <a:r>
              <a:rPr dirty="0" sz="900" spc="-10" i="1">
                <a:solidFill>
                  <a:srgbClr val="0E150D"/>
                </a:solidFill>
                <a:latin typeface="Calibri"/>
                <a:cs typeface="Calibri"/>
              </a:rPr>
              <a:t>The </a:t>
            </a:r>
            <a:r>
              <a:rPr dirty="0" sz="900" spc="-25" i="1">
                <a:solidFill>
                  <a:srgbClr val="0E150D"/>
                </a:solidFill>
                <a:latin typeface="Calibri"/>
                <a:cs typeface="Calibri"/>
              </a:rPr>
              <a:t>Mary </a:t>
            </a:r>
            <a:r>
              <a:rPr dirty="0" sz="900" spc="-20" i="1">
                <a:solidFill>
                  <a:srgbClr val="0E150D"/>
                </a:solidFill>
                <a:latin typeface="Calibri"/>
                <a:cs typeface="Calibri"/>
              </a:rPr>
              <a:t>H. </a:t>
            </a:r>
            <a:r>
              <a:rPr dirty="0" sz="900" spc="-10" i="1">
                <a:solidFill>
                  <a:srgbClr val="0E150D"/>
                </a:solidFill>
                <a:latin typeface="Calibri"/>
                <a:cs typeface="Calibri"/>
              </a:rPr>
              <a:t>Herron  </a:t>
            </a:r>
            <a:r>
              <a:rPr dirty="0" sz="900" spc="-15" i="1">
                <a:solidFill>
                  <a:srgbClr val="0E150D"/>
                </a:solidFill>
                <a:latin typeface="Calibri"/>
                <a:cs typeface="Calibri"/>
              </a:rPr>
              <a:t>Keeper </a:t>
            </a:r>
            <a:r>
              <a:rPr dirty="0" sz="900" spc="-10" i="1">
                <a:solidFill>
                  <a:srgbClr val="0E150D"/>
                </a:solidFill>
                <a:latin typeface="Calibri"/>
                <a:cs typeface="Calibri"/>
              </a:rPr>
              <a:t>of</a:t>
            </a:r>
            <a:r>
              <a:rPr dirty="0" sz="900" spc="-70" i="1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0E150D"/>
                </a:solidFill>
                <a:latin typeface="Calibri"/>
                <a:cs typeface="Calibri"/>
              </a:rPr>
              <a:t>Collections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8273" y="6877101"/>
            <a:ext cx="863600" cy="38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650" marR="5080" indent="-108585">
              <a:lnSpc>
                <a:spcPct val="106100"/>
              </a:lnSpc>
              <a:spcBef>
                <a:spcPts val="100"/>
              </a:spcBef>
            </a:pPr>
            <a:r>
              <a:rPr dirty="0" sz="1100" spc="5">
                <a:solidFill>
                  <a:srgbClr val="0E150D"/>
                </a:solidFill>
                <a:latin typeface="Calibri"/>
                <a:cs typeface="Calibri"/>
              </a:rPr>
              <a:t>Return</a:t>
            </a:r>
            <a:r>
              <a:rPr dirty="0" sz="1100" spc="-100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E150D"/>
                </a:solidFill>
                <a:latin typeface="Calibri"/>
                <a:cs typeface="Calibri"/>
              </a:rPr>
              <a:t>Service  Requested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4315" y="6041242"/>
            <a:ext cx="1380401" cy="466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58534" y="6520230"/>
            <a:ext cx="146431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 spc="10">
                <a:solidFill>
                  <a:srgbClr val="0E150D"/>
                </a:solidFill>
                <a:latin typeface="Calibri"/>
                <a:cs typeface="Calibri"/>
              </a:rPr>
              <a:t>Idabel </a:t>
            </a:r>
            <a:r>
              <a:rPr dirty="0" sz="1000" spc="5">
                <a:solidFill>
                  <a:srgbClr val="0E150D"/>
                </a:solidFill>
                <a:latin typeface="Calibri"/>
                <a:cs typeface="Calibri"/>
              </a:rPr>
              <a:t>Museum </a:t>
            </a:r>
            <a:r>
              <a:rPr dirty="0" sz="1000">
                <a:solidFill>
                  <a:srgbClr val="0E150D"/>
                </a:solidFill>
                <a:latin typeface="Calibri"/>
                <a:cs typeface="Calibri"/>
              </a:rPr>
              <a:t>Society,</a:t>
            </a:r>
            <a:r>
              <a:rPr dirty="0" sz="1000" spc="-9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15">
                <a:solidFill>
                  <a:srgbClr val="0E150D"/>
                </a:solidFill>
                <a:latin typeface="Calibri"/>
                <a:cs typeface="Calibri"/>
              </a:rPr>
              <a:t>Inc  </a:t>
            </a:r>
            <a:r>
              <a:rPr dirty="0" sz="1000" spc="5">
                <a:solidFill>
                  <a:srgbClr val="0E150D"/>
                </a:solidFill>
                <a:latin typeface="Calibri"/>
                <a:cs typeface="Calibri"/>
              </a:rPr>
              <a:t>812 </a:t>
            </a:r>
            <a:r>
              <a:rPr dirty="0" sz="1000" spc="-25">
                <a:solidFill>
                  <a:srgbClr val="0E150D"/>
                </a:solidFill>
                <a:latin typeface="Calibri"/>
                <a:cs typeface="Calibri"/>
              </a:rPr>
              <a:t>E. </a:t>
            </a:r>
            <a:r>
              <a:rPr dirty="0" sz="1000" spc="20">
                <a:solidFill>
                  <a:srgbClr val="0E150D"/>
                </a:solidFill>
                <a:latin typeface="Calibri"/>
                <a:cs typeface="Calibri"/>
              </a:rPr>
              <a:t>Lincoln</a:t>
            </a:r>
            <a:r>
              <a:rPr dirty="0" sz="1000" spc="-3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0E150D"/>
                </a:solidFill>
                <a:latin typeface="Calibri"/>
                <a:cs typeface="Calibri"/>
              </a:rPr>
              <a:t>Road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000">
                <a:solidFill>
                  <a:srgbClr val="0E150D"/>
                </a:solidFill>
                <a:latin typeface="Calibri"/>
                <a:cs typeface="Calibri"/>
              </a:rPr>
              <a:t>Idabel, </a:t>
            </a:r>
            <a:r>
              <a:rPr dirty="0" sz="1000" spc="20">
                <a:solidFill>
                  <a:srgbClr val="0E150D"/>
                </a:solidFill>
                <a:latin typeface="Calibri"/>
                <a:cs typeface="Calibri"/>
              </a:rPr>
              <a:t>OK</a:t>
            </a:r>
            <a:r>
              <a:rPr dirty="0" sz="1000" spc="-35">
                <a:solidFill>
                  <a:srgbClr val="0E150D"/>
                </a:solidFill>
                <a:latin typeface="Calibri"/>
                <a:cs typeface="Calibri"/>
              </a:rPr>
              <a:t> </a:t>
            </a:r>
            <a:r>
              <a:rPr dirty="0" sz="1000" spc="5">
                <a:solidFill>
                  <a:srgbClr val="0E150D"/>
                </a:solidFill>
                <a:latin typeface="Calibri"/>
                <a:cs typeface="Calibri"/>
              </a:rPr>
              <a:t>74745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530351"/>
            <a:ext cx="4853419" cy="1517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80760" y="5996088"/>
            <a:ext cx="895184" cy="892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00700" y="571500"/>
            <a:ext cx="0" cy="4592955"/>
          </a:xfrm>
          <a:custGeom>
            <a:avLst/>
            <a:gdLst/>
            <a:ahLst/>
            <a:cxnLst/>
            <a:rect l="l" t="t" r="r" b="b"/>
            <a:pathLst>
              <a:path w="0" h="4592955">
                <a:moveTo>
                  <a:pt x="0" y="0"/>
                </a:moveTo>
                <a:lnTo>
                  <a:pt x="0" y="4592574"/>
                </a:lnTo>
              </a:path>
            </a:pathLst>
          </a:custGeom>
          <a:ln w="12700">
            <a:solidFill>
              <a:srgbClr val="0E1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94350" y="1938527"/>
            <a:ext cx="1720850" cy="5080"/>
          </a:xfrm>
          <a:custGeom>
            <a:avLst/>
            <a:gdLst/>
            <a:ahLst/>
            <a:cxnLst/>
            <a:rect l="l" t="t" r="r" b="b"/>
            <a:pathLst>
              <a:path w="1720850" h="5080">
                <a:moveTo>
                  <a:pt x="0" y="4572"/>
                </a:moveTo>
                <a:lnTo>
                  <a:pt x="1720850" y="0"/>
                </a:lnTo>
              </a:path>
            </a:pathLst>
          </a:custGeom>
          <a:ln w="12700">
            <a:solidFill>
              <a:srgbClr val="0E1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94384" y="577852"/>
            <a:ext cx="1708785" cy="9525"/>
          </a:xfrm>
          <a:custGeom>
            <a:avLst/>
            <a:gdLst/>
            <a:ahLst/>
            <a:cxnLst/>
            <a:rect l="l" t="t" r="r" b="b"/>
            <a:pathLst>
              <a:path w="1708784" h="9525">
                <a:moveTo>
                  <a:pt x="0" y="9144"/>
                </a:moveTo>
                <a:lnTo>
                  <a:pt x="1708162" y="0"/>
                </a:lnTo>
              </a:path>
            </a:pathLst>
          </a:custGeom>
          <a:ln w="12700">
            <a:solidFill>
              <a:srgbClr val="0E1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94350" y="3483861"/>
            <a:ext cx="1721485" cy="0"/>
          </a:xfrm>
          <a:custGeom>
            <a:avLst/>
            <a:gdLst/>
            <a:ahLst/>
            <a:cxnLst/>
            <a:rect l="l" t="t" r="r" b="b"/>
            <a:pathLst>
              <a:path w="1721484" h="0">
                <a:moveTo>
                  <a:pt x="0" y="0"/>
                </a:moveTo>
                <a:lnTo>
                  <a:pt x="1720862" y="0"/>
                </a:lnTo>
              </a:path>
            </a:pathLst>
          </a:custGeom>
          <a:ln w="12700">
            <a:solidFill>
              <a:srgbClr val="18181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832618"/>
            <a:ext cx="12674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C8342C"/>
                </a:solidFill>
                <a:latin typeface="Arial"/>
                <a:cs typeface="Arial"/>
              </a:rPr>
              <a:t>Directions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99082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 h="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25400">
            <a:solidFill>
              <a:srgbClr val="1818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3324359"/>
            <a:ext cx="85851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C8342C"/>
                </a:solidFill>
                <a:latin typeface="Arial"/>
                <a:cs typeface="Arial"/>
              </a:rPr>
              <a:t>People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6139" y="3709419"/>
            <a:ext cx="349821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Mrs. Leigh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Jackson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recipient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2020 </a:t>
            </a: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Ernest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R.  </a:t>
            </a: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“Jack”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Tucker Award </a:t>
            </a: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for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Community </a:t>
            </a: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Service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. She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is</a:t>
            </a:r>
            <a:r>
              <a:rPr dirty="0" sz="1000" spc="-114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being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recognized for years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volunteer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work with local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Relay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for 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Life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events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(American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Cancer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Society), community clean-up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programs,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local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Special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Olympics.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205104">
              <a:lnSpc>
                <a:spcPct val="100000"/>
              </a:lnSpc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Joining the Museum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staff is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Glenna Minter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as</a:t>
            </a:r>
            <a:r>
              <a:rPr dirty="0" sz="1000" spc="-9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receptionist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store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 attendant.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3945635"/>
            <a:ext cx="1415262" cy="1920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5840" y="3094435"/>
            <a:ext cx="4552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Henry</a:t>
            </a:r>
            <a:r>
              <a:rPr dirty="0" sz="700" spc="-6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Moy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0160" y="5870159"/>
            <a:ext cx="5937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Leigh</a:t>
            </a:r>
            <a:r>
              <a:rPr dirty="0" sz="700" spc="-6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Jackson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9892" y="444098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81817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619" y="6301922"/>
            <a:ext cx="5042535" cy="140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C8342C"/>
                </a:solidFill>
                <a:latin typeface="Arial"/>
                <a:cs typeface="Arial"/>
              </a:rPr>
              <a:t>Recent</a:t>
            </a:r>
            <a:r>
              <a:rPr dirty="0" sz="2000" spc="-45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8342C"/>
                </a:solidFill>
                <a:latin typeface="Arial"/>
                <a:cs typeface="Arial"/>
              </a:rPr>
              <a:t>Events</a:t>
            </a:r>
            <a:endParaRPr sz="2000">
              <a:latin typeface="Arial"/>
              <a:cs typeface="Arial"/>
            </a:endParaRPr>
          </a:p>
          <a:p>
            <a:pPr marL="1634489" marR="5080">
              <a:lnSpc>
                <a:spcPct val="100000"/>
              </a:lnSpc>
              <a:spcBef>
                <a:spcPts val="130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Museum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had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large attendance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for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Acrofest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2020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on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March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7.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Joseph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O’Neil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with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Dallas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Paleontological  Society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lectured, while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Kyle Davies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Sam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Noble 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Oklahoma Museum of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Natural History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talked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about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“Why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there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Acrocanthosaurus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McCurtain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County.”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Also  former State Archaeologist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Bob Brooks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Carolynn</a:t>
            </a:r>
            <a:r>
              <a:rPr dirty="0" sz="1000" spc="-8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Neal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6704" y="7685887"/>
            <a:ext cx="1804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were on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site to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identify</a:t>
            </a:r>
            <a:r>
              <a:rPr dirty="0" sz="1000" spc="-8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artifacts.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7319" y="6729221"/>
            <a:ext cx="1544182" cy="1043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50081" y="5888433"/>
            <a:ext cx="5842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Glenna</a:t>
            </a:r>
            <a:r>
              <a:rPr dirty="0" sz="700" spc="-7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Minter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056" y="7744662"/>
            <a:ext cx="116205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Mike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Crain discusses</a:t>
            </a:r>
            <a:r>
              <a:rPr dirty="0" sz="700" spc="-7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fossils.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9953" y="7735506"/>
            <a:ext cx="11817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Joseph O’Neil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lecturing in</a:t>
            </a:r>
            <a:r>
              <a:rPr dirty="0" sz="700" spc="-9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the  Acro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Gallery.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58281" y="9195422"/>
            <a:ext cx="12407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Children enjoying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face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painting  during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Acrofest</a:t>
            </a:r>
            <a:r>
              <a:rPr dirty="0" sz="700" spc="-10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2020.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90996" y="9180311"/>
            <a:ext cx="31667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0220" algn="l"/>
              </a:tabLst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A family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admiring artifacts in</a:t>
            </a:r>
            <a:r>
              <a:rPr dirty="0" sz="700" spc="-4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the</a:t>
            </a:r>
            <a:r>
              <a:rPr dirty="0" sz="700" spc="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Gregory	Visitors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gather in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Don and</a:t>
            </a:r>
            <a:r>
              <a:rPr dirty="0" sz="700" spc="-7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Mary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760220" algn="l"/>
              </a:tabLst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S. Perino Archaeological</a:t>
            </a:r>
            <a:r>
              <a:rPr dirty="0" sz="700" spc="-4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Study</a:t>
            </a:r>
            <a:r>
              <a:rPr dirty="0" sz="700" spc="-4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Area.	Etta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Herron Reception</a:t>
            </a:r>
            <a:r>
              <a:rPr dirty="0" sz="700" spc="-2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Hall.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4243" y="9180309"/>
            <a:ext cx="12903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Dallas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Paleontological  Society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displays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casts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</a:t>
            </a:r>
            <a:r>
              <a:rPr dirty="0" sz="700" spc="-9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fossils.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6139" y="1214632"/>
            <a:ext cx="4435475" cy="185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Due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to SHERDS being a quarterly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publication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we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struggle to make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timely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announcing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future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programs while highlighting past events.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This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issue was  produced during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 time the Museum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closed to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public due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global  pandemic.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decision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close came March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following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passage of City  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Idabel Mayoral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Resolution 2020-1, which included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“social-distancing”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 limiting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size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public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gatherings.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217170">
              <a:lnSpc>
                <a:spcPct val="100000"/>
              </a:lnSpc>
            </a:pP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We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have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cancelled several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programs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scheduled for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near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future.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Staff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remain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busy,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responding to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inquiries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received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telephone, the mail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social media.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We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are also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catching-up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with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office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work,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mostly from</a:t>
            </a:r>
            <a:r>
              <a:rPr dirty="0" sz="1000" spc="-5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home,</a:t>
            </a:r>
            <a:endParaRPr sz="1000">
              <a:latin typeface="Arial"/>
              <a:cs typeface="Arial"/>
            </a:endParaRPr>
          </a:p>
          <a:p>
            <a:pPr marL="12700" marR="217170">
              <a:lnSpc>
                <a:spcPct val="81200"/>
              </a:lnSpc>
              <a:spcBef>
                <a:spcPts val="225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while brainstorming new ideas.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We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look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forward to serving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public again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soon,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hope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you’ll stay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healthy and enjoy all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happiness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you</a:t>
            </a:r>
            <a:r>
              <a:rPr dirty="0" sz="1000" spc="-4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can</a:t>
            </a:r>
            <a:r>
              <a:rPr dirty="0" sz="1200">
                <a:solidFill>
                  <a:srgbClr val="181817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23560" y="6729221"/>
            <a:ext cx="1564766" cy="1043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7319" y="7994142"/>
            <a:ext cx="1681520" cy="1159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12848" y="7994142"/>
            <a:ext cx="1673352" cy="11590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51351" y="7994142"/>
            <a:ext cx="1672208" cy="11590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81471" y="7994142"/>
            <a:ext cx="1633727" cy="11590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136139" y="5081019"/>
            <a:ext cx="3467735" cy="1100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Museum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attendance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continues to show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impressive growth  with both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casual visitors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organized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school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groups.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Feb-  ruary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attendance was double last February’s, and attendance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through mid-March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was greater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than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all 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March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last</a:t>
            </a:r>
            <a:r>
              <a:rPr dirty="0" sz="1000" spc="-4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year.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Additionally,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first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quarter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(of 2 ½ months),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over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400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school children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were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served,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with other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visitors</a:t>
            </a:r>
            <a:r>
              <a:rPr dirty="0" sz="1000" spc="-3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from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17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states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3 foreign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countries.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40450" y="3941064"/>
            <a:ext cx="1415262" cy="1929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67319" y="1384300"/>
            <a:ext cx="1100749" cy="17007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99083"/>
            <a:ext cx="6858000" cy="12700"/>
          </a:xfrm>
          <a:custGeom>
            <a:avLst/>
            <a:gdLst/>
            <a:ahLst/>
            <a:cxnLst/>
            <a:rect l="l" t="t" r="r" b="b"/>
            <a:pathLst>
              <a:path w="6858000" h="12700">
                <a:moveTo>
                  <a:pt x="0" y="12700"/>
                </a:moveTo>
                <a:lnTo>
                  <a:pt x="6858000" y="0"/>
                </a:lnTo>
              </a:path>
            </a:pathLst>
          </a:custGeom>
          <a:ln w="25400">
            <a:solidFill>
              <a:srgbClr val="1818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1387" y="1797722"/>
            <a:ext cx="40703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June</a:t>
            </a:r>
            <a:r>
              <a:rPr dirty="0" sz="1000" spc="-7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4678" y="1797722"/>
            <a:ext cx="6324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10am-3pm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1044" y="1797722"/>
            <a:ext cx="45872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Fun with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Rock Art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- Participants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will use ink and paint on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rocks to create</a:t>
            </a:r>
            <a:r>
              <a:rPr dirty="0" sz="1000" spc="-9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figures.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This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 come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go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class.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Free</a:t>
            </a:r>
            <a:r>
              <a:rPr dirty="0" sz="1000" spc="-1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event!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1044" y="2340565"/>
            <a:ext cx="252285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81817"/>
                </a:solidFill>
                <a:latin typeface="Arial"/>
                <a:cs typeface="Arial"/>
              </a:rPr>
              <a:t>Sponsors: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Arvest (Bank) Foundation, The Ann 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Armstrong Fund, The Jack </a:t>
            </a:r>
            <a:r>
              <a:rPr dirty="0" sz="900" spc="-5" i="1">
                <a:solidFill>
                  <a:srgbClr val="181817"/>
                </a:solidFill>
                <a:latin typeface="Arial"/>
                <a:cs typeface="Arial"/>
              </a:rPr>
              <a:t>and Linda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Bell</a:t>
            </a:r>
            <a:r>
              <a:rPr dirty="0" sz="900" spc="-90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Educa-  tion</a:t>
            </a:r>
            <a:r>
              <a:rPr dirty="0" sz="900" spc="-5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Fund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387" y="3080008"/>
            <a:ext cx="12750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June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22-26</a:t>
            </a:r>
            <a:r>
              <a:rPr dirty="0" sz="1000" spc="25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9am-3pm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1044" y="3080008"/>
            <a:ext cx="4815840" cy="1099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Summer Explorers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Camp: </a:t>
            </a: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Imperial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China-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This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year,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budding anthropologists ages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8 to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12 will learn about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culture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Imperial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China, including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arts,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food, religion,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people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through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hands on activities.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Attendees must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bring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 sack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lunch.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Fee</a:t>
            </a:r>
            <a:r>
              <a:rPr dirty="0" sz="1000" spc="-10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$100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900" b="1">
                <a:solidFill>
                  <a:srgbClr val="181817"/>
                </a:solidFill>
                <a:latin typeface="Arial"/>
                <a:cs typeface="Arial"/>
              </a:rPr>
              <a:t>Sponsors</a:t>
            </a: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: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Arvest (Bank) Foundation, The Ann Armstrong Programs</a:t>
            </a:r>
            <a:r>
              <a:rPr dirty="0" sz="900" spc="-90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Fund,</a:t>
            </a:r>
            <a:endParaRPr sz="900">
              <a:latin typeface="Arial"/>
              <a:cs typeface="Arial"/>
            </a:endParaRPr>
          </a:p>
          <a:p>
            <a:pPr marL="12700" marR="314960">
              <a:lnSpc>
                <a:spcPct val="100000"/>
              </a:lnSpc>
            </a:pP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The Jack </a:t>
            </a:r>
            <a:r>
              <a:rPr dirty="0" sz="900" spc="-5" i="1">
                <a:solidFill>
                  <a:srgbClr val="181817"/>
                </a:solidFill>
                <a:latin typeface="Arial"/>
                <a:cs typeface="Arial"/>
              </a:rPr>
              <a:t>and Linda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Bell Education Fund (TCF), The Mark </a:t>
            </a:r>
            <a:r>
              <a:rPr dirty="0" sz="900" spc="-5" i="1">
                <a:solidFill>
                  <a:srgbClr val="181817"/>
                </a:solidFill>
                <a:latin typeface="Arial"/>
                <a:cs typeface="Arial"/>
              </a:rPr>
              <a:t>Aviyonah and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Shera</a:t>
            </a:r>
            <a:r>
              <a:rPr dirty="0" sz="900" spc="-110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181817"/>
                </a:solidFill>
                <a:latin typeface="Arial"/>
                <a:cs typeface="Arial"/>
              </a:rPr>
              <a:t>Aviyonah 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Scholarship</a:t>
            </a:r>
            <a:r>
              <a:rPr dirty="0" sz="900" spc="-5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fund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7108" y="4273045"/>
            <a:ext cx="4775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June</a:t>
            </a:r>
            <a:r>
              <a:rPr dirty="0" sz="1000" spc="-7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7246" y="4273045"/>
            <a:ext cx="10560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12:30pm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-</a:t>
            </a:r>
            <a:r>
              <a:rPr dirty="0" sz="1000" spc="-7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4:30pm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9332" y="4268727"/>
            <a:ext cx="352425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Silver Metal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Clay JewelryWorkshop </a:t>
            </a: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-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Beginner </a:t>
            </a: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Level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- Join 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Brenda Johnson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leads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beginners jewelry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making  class. Participants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will have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opportunity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create several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pieces of handmade jewelry using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silver metal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clay.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Cost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for  the class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is $70 and includes all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material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use 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tools.  Participants must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be at least 16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years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old.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6793" y="5370579"/>
            <a:ext cx="1280160" cy="58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0645">
              <a:lnSpc>
                <a:spcPct val="108000"/>
              </a:lnSpc>
              <a:spcBef>
                <a:spcPts val="10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July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6-8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Session I  July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13-15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Session</a:t>
            </a:r>
            <a:r>
              <a:rPr dirty="0" sz="1000" spc="-9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II</a:t>
            </a:r>
            <a:endParaRPr sz="1000">
              <a:latin typeface="Arial"/>
              <a:cs typeface="Arial"/>
            </a:endParaRPr>
          </a:p>
          <a:p>
            <a:pPr marL="660400">
              <a:lnSpc>
                <a:spcPct val="100000"/>
              </a:lnSpc>
              <a:spcBef>
                <a:spcPts val="610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9am-12pm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9332" y="5382771"/>
            <a:ext cx="469582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Dino Camp: Acro </a:t>
            </a: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&amp; Friends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- Kids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ages 4-8 are invited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participate 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Mu-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seum’s annual Dino Camp.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Please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note: </a:t>
            </a:r>
            <a:r>
              <a:rPr dirty="0" sz="1000" spc="-60">
                <a:solidFill>
                  <a:srgbClr val="181817"/>
                </a:solidFill>
                <a:latin typeface="Arial"/>
                <a:cs typeface="Arial"/>
              </a:rPr>
              <a:t>To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meet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demand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there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will be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two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Dino  Camps.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This years theme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is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Acro &amp; Friends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Campers will be able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learn all about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McCurtain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County’s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resident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dino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Acrocanthosaurus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and other dinosaurs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that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lived  during its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time. Participation fee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$50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1044" y="6299100"/>
            <a:ext cx="27578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81817"/>
                </a:solidFill>
                <a:latin typeface="Arial"/>
                <a:cs typeface="Arial"/>
              </a:rPr>
              <a:t>Sponsors: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Arvest (Bank) Foundation, The Ann 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Armstrong Programs Fund, The Jack </a:t>
            </a:r>
            <a:r>
              <a:rPr dirty="0" sz="900" spc="-5" i="1">
                <a:solidFill>
                  <a:srgbClr val="181817"/>
                </a:solidFill>
                <a:latin typeface="Arial"/>
                <a:cs typeface="Arial"/>
              </a:rPr>
              <a:t>and Linda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Bell  Education Fund (TCF), The Mark </a:t>
            </a:r>
            <a:r>
              <a:rPr dirty="0" sz="900" spc="-5" i="1">
                <a:solidFill>
                  <a:srgbClr val="181817"/>
                </a:solidFill>
                <a:latin typeface="Arial"/>
                <a:cs typeface="Arial"/>
              </a:rPr>
              <a:t>Aviyonah and</a:t>
            </a:r>
            <a:r>
              <a:rPr dirty="0" sz="900" spc="-110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Shera  </a:t>
            </a:r>
            <a:r>
              <a:rPr dirty="0" sz="900" spc="-5" i="1">
                <a:solidFill>
                  <a:srgbClr val="181817"/>
                </a:solidFill>
                <a:latin typeface="Arial"/>
                <a:cs typeface="Arial"/>
              </a:rPr>
              <a:t>Aviyonah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Scholarship fund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27498" y="6085892"/>
            <a:ext cx="1389885" cy="954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37108" y="7068315"/>
            <a:ext cx="4184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July</a:t>
            </a:r>
            <a:r>
              <a:rPr dirty="0" sz="1000" spc="-7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181817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7228" y="7068315"/>
            <a:ext cx="6324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10am-3pm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11044" y="7068311"/>
            <a:ext cx="4540885" cy="1121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8115">
              <a:lnSpc>
                <a:spcPct val="100000"/>
              </a:lnSpc>
              <a:spcBef>
                <a:spcPts val="100"/>
              </a:spcBef>
            </a:pP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Fun with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Huichol Bead Art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-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Participants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will use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small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pieces of wood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ap-  ply beads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beeswax.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Beads,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among other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materials such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yarn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wood,  are highly utilized 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extremely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creative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imaginative art 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Huichol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people of west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Mexico. They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use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tiny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beads pressed into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sun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warmed bees-  wax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decorate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their masks,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bowls, and animal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figures.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Free</a:t>
            </a:r>
            <a:r>
              <a:rPr dirty="0" sz="1000" spc="-2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event!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solidFill>
                  <a:srgbClr val="181817"/>
                </a:solidFill>
                <a:latin typeface="Arial"/>
                <a:cs typeface="Arial"/>
              </a:rPr>
              <a:t>Sponsors: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Arvest (Bank) Foundation, The Ann Armstrong Fund, The Jack </a:t>
            </a:r>
            <a:r>
              <a:rPr dirty="0" sz="900" spc="-5" i="1">
                <a:solidFill>
                  <a:srgbClr val="181817"/>
                </a:solidFill>
                <a:latin typeface="Arial"/>
                <a:cs typeface="Arial"/>
              </a:rPr>
              <a:t>and Linda</a:t>
            </a:r>
            <a:r>
              <a:rPr dirty="0" sz="900" spc="-170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Bell 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Education</a:t>
            </a:r>
            <a:r>
              <a:rPr dirty="0" sz="900" spc="-5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7"/>
                </a:solidFill>
                <a:latin typeface="Arial"/>
                <a:cs typeface="Arial"/>
              </a:rPr>
              <a:t>Fund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43200" y="8299605"/>
            <a:ext cx="1508760" cy="1005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132067" y="5159199"/>
            <a:ext cx="85534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Necklace pendant</a:t>
            </a:r>
            <a:r>
              <a:rPr dirty="0" sz="700" spc="-7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by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 spc="-5" b="1">
                <a:solidFill>
                  <a:srgbClr val="181817"/>
                </a:solidFill>
                <a:latin typeface="Arial"/>
                <a:cs typeface="Arial"/>
              </a:rPr>
              <a:t>Brenda</a:t>
            </a:r>
            <a:r>
              <a:rPr dirty="0" sz="700" spc="-2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 b="1">
                <a:solidFill>
                  <a:srgbClr val="181817"/>
                </a:solidFill>
                <a:latin typeface="Arial"/>
                <a:cs typeface="Arial"/>
              </a:rPr>
              <a:t>Johnson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06074" y="9305140"/>
            <a:ext cx="14833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Beaded Jaguar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Head,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Huichol</a:t>
            </a:r>
            <a:r>
              <a:rPr dirty="0" sz="700" spc="-85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(Mexi-  co) ca.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 2004,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477" y="339068"/>
            <a:ext cx="6704330" cy="1205230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25"/>
              </a:spcBef>
            </a:pPr>
            <a:r>
              <a:rPr dirty="0" sz="1600" b="1">
                <a:solidFill>
                  <a:srgbClr val="181817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2000" spc="-5" b="1">
                <a:solidFill>
                  <a:srgbClr val="C8342C"/>
                </a:solidFill>
                <a:latin typeface="Arial"/>
                <a:cs typeface="Arial"/>
              </a:rPr>
              <a:t>Calendar </a:t>
            </a:r>
            <a:r>
              <a:rPr dirty="0" sz="2000" b="1">
                <a:solidFill>
                  <a:srgbClr val="C8342C"/>
                </a:solidFill>
                <a:latin typeface="Arial"/>
                <a:cs typeface="Arial"/>
              </a:rPr>
              <a:t>of Events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(April - July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2020)</a:t>
            </a:r>
            <a:endParaRPr sz="1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664"/>
              </a:spcBef>
            </a:pPr>
            <a:r>
              <a:rPr dirty="0" sz="1200" spc="-5" b="1" i="1">
                <a:solidFill>
                  <a:srgbClr val="C8342C"/>
                </a:solidFill>
                <a:latin typeface="Arial"/>
                <a:cs typeface="Arial"/>
              </a:rPr>
              <a:t>With </a:t>
            </a:r>
            <a:r>
              <a:rPr dirty="0" sz="1200" b="1" i="1">
                <a:solidFill>
                  <a:srgbClr val="C8342C"/>
                </a:solidFill>
                <a:latin typeface="Arial"/>
                <a:cs typeface="Arial"/>
              </a:rPr>
              <a:t>the </a:t>
            </a:r>
            <a:r>
              <a:rPr dirty="0" sz="1200" spc="-5" b="1" i="1">
                <a:solidFill>
                  <a:srgbClr val="C8342C"/>
                </a:solidFill>
                <a:latin typeface="Arial"/>
                <a:cs typeface="Arial"/>
              </a:rPr>
              <a:t>current shut-down, </a:t>
            </a:r>
            <a:r>
              <a:rPr dirty="0" sz="1200" b="1" i="1">
                <a:solidFill>
                  <a:srgbClr val="C8342C"/>
                </a:solidFill>
                <a:latin typeface="Arial"/>
                <a:cs typeface="Arial"/>
              </a:rPr>
              <a:t>we </a:t>
            </a:r>
            <a:r>
              <a:rPr dirty="0" sz="1200" spc="-5" b="1" i="1">
                <a:solidFill>
                  <a:srgbClr val="C8342C"/>
                </a:solidFill>
                <a:latin typeface="Arial"/>
                <a:cs typeface="Arial"/>
              </a:rPr>
              <a:t>are </a:t>
            </a:r>
            <a:r>
              <a:rPr dirty="0" sz="1200" b="1" i="1">
                <a:solidFill>
                  <a:srgbClr val="C8342C"/>
                </a:solidFill>
                <a:latin typeface="Arial"/>
                <a:cs typeface="Arial"/>
              </a:rPr>
              <a:t>unable to </a:t>
            </a:r>
            <a:r>
              <a:rPr dirty="0" sz="1200" spc="-5" b="1" i="1">
                <a:solidFill>
                  <a:srgbClr val="C8342C"/>
                </a:solidFill>
                <a:latin typeface="Arial"/>
                <a:cs typeface="Arial"/>
              </a:rPr>
              <a:t>confirm any schedule </a:t>
            </a:r>
            <a:r>
              <a:rPr dirty="0" sz="1200" b="1" i="1">
                <a:solidFill>
                  <a:srgbClr val="C8342C"/>
                </a:solidFill>
                <a:latin typeface="Arial"/>
                <a:cs typeface="Arial"/>
              </a:rPr>
              <a:t>through </a:t>
            </a:r>
            <a:r>
              <a:rPr dirty="0" sz="1200" spc="-15" b="1" i="1">
                <a:solidFill>
                  <a:srgbClr val="C8342C"/>
                </a:solidFill>
                <a:latin typeface="Arial"/>
                <a:cs typeface="Arial"/>
              </a:rPr>
              <a:t>May,</a:t>
            </a:r>
            <a:r>
              <a:rPr dirty="0" sz="1200" spc="-40" b="1" i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C8342C"/>
                </a:solidFill>
                <a:latin typeface="Arial"/>
                <a:cs typeface="Arial"/>
              </a:rPr>
              <a:t>2020.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30500" y="9269493"/>
            <a:ext cx="149796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Lidded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Box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with </a:t>
            </a:r>
            <a:r>
              <a:rPr dirty="0" sz="700" spc="-20">
                <a:solidFill>
                  <a:srgbClr val="181817"/>
                </a:solidFill>
                <a:latin typeface="Arial"/>
                <a:cs typeface="Arial"/>
              </a:rPr>
              <a:t>Yarn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Painting,  </a:t>
            </a:r>
            <a:r>
              <a:rPr dirty="0" sz="700" spc="-5" b="1">
                <a:solidFill>
                  <a:srgbClr val="181817"/>
                </a:solidFill>
                <a:latin typeface="Arial"/>
                <a:cs typeface="Arial"/>
              </a:rPr>
              <a:t>Rosendo Carillo </a:t>
            </a:r>
            <a:r>
              <a:rPr dirty="0" sz="700" b="1">
                <a:solidFill>
                  <a:srgbClr val="181817"/>
                </a:solidFill>
                <a:latin typeface="Arial"/>
                <a:cs typeface="Arial"/>
              </a:rPr>
              <a:t>de la </a:t>
            </a:r>
            <a:r>
              <a:rPr dirty="0" sz="700" spc="-5" b="1">
                <a:solidFill>
                  <a:srgbClr val="181817"/>
                </a:solidFill>
                <a:latin typeface="Arial"/>
                <a:cs typeface="Arial"/>
              </a:rPr>
              <a:t>Rosa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,Huichol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(Mexico), 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Lee</a:t>
            </a:r>
            <a:r>
              <a:rPr dirty="0" sz="700" spc="-2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Spruell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43983" y="8299605"/>
            <a:ext cx="1207008" cy="1006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144768" y="4187952"/>
            <a:ext cx="1040638" cy="971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39511" y="2009555"/>
            <a:ext cx="757178" cy="10221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344" y="822960"/>
            <a:ext cx="6849109" cy="0"/>
          </a:xfrm>
          <a:custGeom>
            <a:avLst/>
            <a:gdLst/>
            <a:ahLst/>
            <a:cxnLst/>
            <a:rect l="l" t="t" r="r" b="b"/>
            <a:pathLst>
              <a:path w="6849109" h="0">
                <a:moveTo>
                  <a:pt x="0" y="0"/>
                </a:moveTo>
                <a:lnTo>
                  <a:pt x="6848856" y="0"/>
                </a:lnTo>
              </a:path>
            </a:pathLst>
          </a:custGeom>
          <a:ln w="25400">
            <a:solidFill>
              <a:srgbClr val="1818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832619"/>
            <a:ext cx="3834765" cy="735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C8342C"/>
                </a:solidFill>
                <a:latin typeface="Arial"/>
                <a:cs typeface="Arial"/>
              </a:rPr>
              <a:t>Current and Upcoming</a:t>
            </a:r>
            <a:r>
              <a:rPr dirty="0" sz="2000" spc="-85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8342C"/>
                </a:solidFill>
                <a:latin typeface="Arial"/>
                <a:cs typeface="Arial"/>
              </a:rPr>
              <a:t>Exhibits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Mary </a:t>
            </a: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Bratton Curtis</a:t>
            </a:r>
            <a:r>
              <a:rPr dirty="0" sz="1400" spc="-15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Gallery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508" y="6035751"/>
            <a:ext cx="18637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181817"/>
                </a:solidFill>
                <a:latin typeface="Arial"/>
                <a:cs typeface="Arial"/>
              </a:rPr>
              <a:t>Dr. Dian Jordan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with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the visiting </a:t>
            </a:r>
            <a:r>
              <a:rPr dirty="0" sz="700" b="1">
                <a:solidFill>
                  <a:srgbClr val="181817"/>
                </a:solidFill>
                <a:latin typeface="Arial"/>
                <a:cs typeface="Arial"/>
              </a:rPr>
              <a:t>Fuller</a:t>
            </a:r>
            <a:r>
              <a:rPr dirty="0" sz="700" spc="-7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family.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6795" y="7301155"/>
            <a:ext cx="15982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5" b="1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700" spc="-5" b="1">
                <a:solidFill>
                  <a:srgbClr val="181817"/>
                </a:solidFill>
                <a:latin typeface="Arial"/>
                <a:cs typeface="Arial"/>
              </a:rPr>
              <a:t>Dian Jordan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and lender </a:t>
            </a:r>
            <a:r>
              <a:rPr dirty="0" sz="700" spc="-15" b="1">
                <a:solidFill>
                  <a:srgbClr val="181817"/>
                </a:solidFill>
                <a:latin typeface="Arial"/>
                <a:cs typeface="Arial"/>
              </a:rPr>
              <a:t>Toni</a:t>
            </a:r>
            <a:r>
              <a:rPr dirty="0" sz="700" spc="-2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10" b="1">
                <a:solidFill>
                  <a:srgbClr val="181817"/>
                </a:solidFill>
                <a:latin typeface="Arial"/>
                <a:cs typeface="Arial"/>
              </a:rPr>
              <a:t>Wray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644" y="1699265"/>
            <a:ext cx="5761355" cy="2471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solidFill>
                  <a:srgbClr val="181817"/>
                </a:solidFill>
                <a:latin typeface="Arial"/>
                <a:cs typeface="Arial"/>
              </a:rPr>
              <a:t>Art </a:t>
            </a:r>
            <a:r>
              <a:rPr dirty="0" sz="1200" b="1" i="1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1200" spc="-5" b="1" i="1">
                <a:solidFill>
                  <a:srgbClr val="181817"/>
                </a:solidFill>
                <a:latin typeface="Arial"/>
                <a:cs typeface="Arial"/>
              </a:rPr>
              <a:t>Community: </a:t>
            </a:r>
            <a:r>
              <a:rPr dirty="0" sz="1200" b="1" i="1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200" spc="-5" b="1" i="1">
                <a:solidFill>
                  <a:srgbClr val="181817"/>
                </a:solidFill>
                <a:latin typeface="Arial"/>
                <a:cs typeface="Arial"/>
              </a:rPr>
              <a:t>Harold </a:t>
            </a:r>
            <a:r>
              <a:rPr dirty="0" sz="1200" b="1" i="1">
                <a:solidFill>
                  <a:srgbClr val="181817"/>
                </a:solidFill>
                <a:latin typeface="Arial"/>
                <a:cs typeface="Arial"/>
              </a:rPr>
              <a:t>Stevenson </a:t>
            </a:r>
            <a:r>
              <a:rPr dirty="0" sz="1200" spc="-5" b="1" i="1">
                <a:solidFill>
                  <a:srgbClr val="181817"/>
                </a:solidFill>
                <a:latin typeface="Arial"/>
                <a:cs typeface="Arial"/>
              </a:rPr>
              <a:t>Collections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C8342C"/>
                </a:solidFill>
                <a:latin typeface="Arial"/>
                <a:cs typeface="Arial"/>
              </a:rPr>
              <a:t>extended </a:t>
            </a:r>
            <a:r>
              <a:rPr dirty="0" sz="1000">
                <a:solidFill>
                  <a:srgbClr val="C8342C"/>
                </a:solidFill>
                <a:latin typeface="Arial"/>
                <a:cs typeface="Arial"/>
              </a:rPr>
              <a:t>through August</a:t>
            </a:r>
            <a:r>
              <a:rPr dirty="0" sz="1000" spc="-160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C8342C"/>
                </a:solidFill>
                <a:latin typeface="Arial"/>
                <a:cs typeface="Arial"/>
              </a:rPr>
              <a:t>23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12700" marR="2987040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Stevenson (1929 -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2018) is among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most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important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Idabel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natives whose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contributions to  modern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art earned him international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renown.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His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skills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were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recognized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at an early age, and he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studied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at New </a:t>
            </a:r>
            <a:r>
              <a:rPr dirty="0" sz="1000" spc="-25">
                <a:solidFill>
                  <a:srgbClr val="181817"/>
                </a:solidFill>
                <a:latin typeface="Arial"/>
                <a:cs typeface="Arial"/>
              </a:rPr>
              <a:t>York’s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Art Students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League with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likes of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Alexander Calder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Andy  </a:t>
            </a:r>
            <a:r>
              <a:rPr dirty="0" sz="1000" spc="-10" b="1">
                <a:solidFill>
                  <a:srgbClr val="181817"/>
                </a:solidFill>
                <a:latin typeface="Arial"/>
                <a:cs typeface="Arial"/>
              </a:rPr>
              <a:t>Warhol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He quickly became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 fixture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New  </a:t>
            </a:r>
            <a:r>
              <a:rPr dirty="0" sz="1000" spc="-30">
                <a:solidFill>
                  <a:srgbClr val="181817"/>
                </a:solidFill>
                <a:latin typeface="Arial"/>
                <a:cs typeface="Arial"/>
              </a:rPr>
              <a:t>York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world art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scene. This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exhibit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focuses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on  his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contributions to the community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includes  over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fifty (50)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works held by individuals,</a:t>
            </a:r>
            <a:r>
              <a:rPr dirty="0" sz="1000" spc="-7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families,</a:t>
            </a:r>
            <a:endParaRPr sz="1000">
              <a:latin typeface="Arial"/>
              <a:cs typeface="Arial"/>
            </a:endParaRPr>
          </a:p>
          <a:p>
            <a:pPr marL="12700" marR="2945765">
              <a:lnSpc>
                <a:spcPct val="98300"/>
              </a:lnSpc>
              <a:spcBef>
                <a:spcPts val="20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institutions with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connections to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immediate  area.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is organized by Stevenson’s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biographer,  </a:t>
            </a:r>
            <a:r>
              <a:rPr dirty="0" sz="1000" spc="-25" b="1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Dian Jordan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(University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 spc="-30">
                <a:solidFill>
                  <a:srgbClr val="181817"/>
                </a:solidFill>
                <a:latin typeface="Arial"/>
                <a:cs typeface="Arial"/>
              </a:rPr>
              <a:t>Texas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 Permian Basin) serving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visiting</a:t>
            </a:r>
            <a:r>
              <a:rPr dirty="0" sz="1000" spc="-2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curator.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446" y="8418117"/>
            <a:ext cx="2876550" cy="631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Nathaniel and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Lana Grey</a:t>
            </a:r>
            <a:r>
              <a:rPr dirty="0" sz="1400" spc="-90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Gallery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(in the Mary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H. Herron Community Conference</a:t>
            </a:r>
            <a:r>
              <a:rPr dirty="0" sz="900" spc="-8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Center)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200" b="1" i="1">
                <a:solidFill>
                  <a:srgbClr val="181817"/>
                </a:solidFill>
                <a:latin typeface="Arial"/>
                <a:cs typeface="Arial"/>
              </a:rPr>
              <a:t>Mapping the </a:t>
            </a:r>
            <a:r>
              <a:rPr dirty="0" sz="1200" spc="-5" b="1" i="1">
                <a:solidFill>
                  <a:srgbClr val="181817"/>
                </a:solidFill>
                <a:latin typeface="Arial"/>
                <a:cs typeface="Arial"/>
              </a:rPr>
              <a:t>World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(May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– September</a:t>
            </a:r>
            <a:r>
              <a:rPr dirty="0" sz="1000" spc="-9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20)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446" y="9018782"/>
            <a:ext cx="66954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Maps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dating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from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17th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through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20th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centuries,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highlighting new discoveries,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fantastic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assumptions, and historical  information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that changed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as explorers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mapmakers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learned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more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about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world around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them;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includes loans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from  Mabee-Gerrer Museum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</a:t>
            </a:r>
            <a:r>
              <a:rPr dirty="0" sz="1000" spc="-6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Art.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0476" y="503534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81817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99432" y="4822964"/>
            <a:ext cx="2715767" cy="2499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79777" y="7250889"/>
            <a:ext cx="97409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God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Holds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World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,  1966, Loan, Courtesy of  Helen Rose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Arnet</a:t>
            </a:r>
            <a:r>
              <a:rPr dirty="0" sz="700" spc="-114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Mann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and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Family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2830" y="8123354"/>
            <a:ext cx="20561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Jesse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Frank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1996, Loan, Courtesy of Clay and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Stephanie (Stevenson)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Coldiron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6772" y="8334847"/>
            <a:ext cx="2540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Finger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God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1962, Loan, Courtesy of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Oklahoma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City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Museum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</a:t>
            </a:r>
            <a:r>
              <a:rPr dirty="0" sz="700" spc="-4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Art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99432" y="7470501"/>
            <a:ext cx="2448385" cy="823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13252" y="4913380"/>
            <a:ext cx="1136857" cy="2268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95527" y="6203962"/>
            <a:ext cx="2282571" cy="1956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6344" y="4233671"/>
            <a:ext cx="2721102" cy="1814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282695" y="2066543"/>
            <a:ext cx="3895343" cy="2596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10259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 h="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25400">
            <a:solidFill>
              <a:srgbClr val="1818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9072" y="832618"/>
            <a:ext cx="6870065" cy="1172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C8342C"/>
                </a:solidFill>
                <a:latin typeface="Arial"/>
                <a:cs typeface="Arial"/>
              </a:rPr>
              <a:t>Current and Upcoming </a:t>
            </a:r>
            <a:r>
              <a:rPr dirty="0" sz="2000" b="1">
                <a:solidFill>
                  <a:srgbClr val="C8342C"/>
                </a:solidFill>
                <a:latin typeface="Arial"/>
                <a:cs typeface="Arial"/>
              </a:rPr>
              <a:t>Exhibits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(through July)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continued</a:t>
            </a:r>
            <a:endParaRPr sz="1000">
              <a:latin typeface="Arial"/>
              <a:cs typeface="Arial"/>
            </a:endParaRPr>
          </a:p>
          <a:p>
            <a:pPr marL="17145">
              <a:lnSpc>
                <a:spcPts val="1420"/>
              </a:lnSpc>
              <a:spcBef>
                <a:spcPts val="1625"/>
              </a:spcBef>
            </a:pPr>
            <a:r>
              <a:rPr dirty="0" sz="1200" b="1" i="1">
                <a:solidFill>
                  <a:srgbClr val="181817"/>
                </a:solidFill>
                <a:latin typeface="Arial"/>
                <a:cs typeface="Arial"/>
              </a:rPr>
              <a:t>Los </a:t>
            </a:r>
            <a:r>
              <a:rPr dirty="0" sz="1200" spc="-5" b="1" i="1">
                <a:solidFill>
                  <a:srgbClr val="181817"/>
                </a:solidFill>
                <a:latin typeface="Arial"/>
                <a:cs typeface="Arial"/>
              </a:rPr>
              <a:t>Huicholes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(June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16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– September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6; exhibit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continues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Jack Bell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Hall)</a:t>
            </a:r>
            <a:endParaRPr sz="1000">
              <a:latin typeface="Arial"/>
              <a:cs typeface="Arial"/>
            </a:endParaRPr>
          </a:p>
          <a:p>
            <a:pPr marL="17145" marR="5080">
              <a:lnSpc>
                <a:spcPts val="1200"/>
              </a:lnSpc>
              <a:spcBef>
                <a:spcPts val="2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Huichol peoples of west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Mexico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known for their colorful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beading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“yarnpainting” crafts. Featured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this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exhibit  will be objects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from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Lee Spruell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who has worked among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Huichol as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 “missionary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educator”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nearly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fifty years.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He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recently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gifted his personal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collection to the Museum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while preparing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for 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permanent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move to</a:t>
            </a:r>
            <a:r>
              <a:rPr dirty="0" sz="1000" spc="-3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Mexico.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359" y="5141818"/>
            <a:ext cx="3958590" cy="193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Lifeways</a:t>
            </a: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Gallery</a:t>
            </a:r>
            <a:endParaRPr sz="1400">
              <a:latin typeface="Arial"/>
              <a:cs typeface="Arial"/>
            </a:endParaRPr>
          </a:p>
          <a:p>
            <a:pPr marL="12700" marR="655320">
              <a:lnSpc>
                <a:spcPct val="100000"/>
              </a:lnSpc>
              <a:spcBef>
                <a:spcPts val="1120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Objects from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Museum’s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collections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are used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illustrate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ethnological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themes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Domestic Life,</a:t>
            </a:r>
            <a:r>
              <a:rPr dirty="0" sz="1000" spc="-70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Beliefs,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Encounters,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spc="-15" i="1">
                <a:solidFill>
                  <a:srgbClr val="181817"/>
                </a:solidFill>
                <a:latin typeface="Arial"/>
                <a:cs typeface="Arial"/>
              </a:rPr>
              <a:t>Technology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Art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.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gallery houses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</a:t>
            </a:r>
            <a:r>
              <a:rPr dirty="0" sz="1000" spc="-6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Gregory</a:t>
            </a:r>
            <a:endParaRPr sz="1000">
              <a:latin typeface="Arial"/>
              <a:cs typeface="Arial"/>
            </a:endParaRPr>
          </a:p>
          <a:p>
            <a:pPr marL="12700" marR="154305">
              <a:lnSpc>
                <a:spcPct val="100000"/>
              </a:lnSpc>
            </a:pP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S. Perino Archaeological Study Area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where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collections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regional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archaeological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material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are available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for research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</a:t>
            </a:r>
            <a:r>
              <a:rPr dirty="0" sz="1000" spc="-8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appreciation.</a:t>
            </a:r>
            <a:endParaRPr sz="1000">
              <a:latin typeface="Arial"/>
              <a:cs typeface="Arial"/>
            </a:endParaRPr>
          </a:p>
          <a:p>
            <a:pPr marL="12700" marR="48260">
              <a:lnSpc>
                <a:spcPct val="100000"/>
              </a:lnSpc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honors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work of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Gregory S. Perino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(1914 -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2005), archaeologist 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Museum’s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first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director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(1975 -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1984).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new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Recent 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Acquisitions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area is also located here,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for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next decade will  honor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ongoing generosity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the collections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 spc="-25" b="1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Richard</a:t>
            </a:r>
            <a:r>
              <a:rPr dirty="0" sz="1000" spc="-2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Nancy</a:t>
            </a:r>
            <a:r>
              <a:rPr dirty="0" sz="1000" spc="-10" b="1">
                <a:solidFill>
                  <a:srgbClr val="181817"/>
                </a:solidFill>
                <a:latin typeface="Arial"/>
                <a:cs typeface="Arial"/>
              </a:rPr>
              <a:t> Weiss.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8847" y="5464301"/>
            <a:ext cx="2551175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55611" y="503534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81817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60266" y="2056383"/>
            <a:ext cx="1945840" cy="3009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6290" y="7095580"/>
            <a:ext cx="3209597" cy="2139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4500" y="4500533"/>
            <a:ext cx="22193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Hat,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ca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1990,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Huichol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(Mexico); 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Lee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Spruell,</a:t>
            </a:r>
            <a:r>
              <a:rPr dirty="0" sz="700" spc="-6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(LA)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7601" y="5028865"/>
            <a:ext cx="193293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Beaded Mask, ca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1990, </a:t>
            </a:r>
            <a:r>
              <a:rPr dirty="0" sz="700" spc="-5" b="1">
                <a:solidFill>
                  <a:srgbClr val="181817"/>
                </a:solidFill>
                <a:latin typeface="Arial"/>
                <a:cs typeface="Arial"/>
              </a:rPr>
              <a:t>Rosendo Carillo </a:t>
            </a:r>
            <a:r>
              <a:rPr dirty="0" sz="700" b="1">
                <a:solidFill>
                  <a:srgbClr val="181817"/>
                </a:solidFill>
                <a:latin typeface="Arial"/>
                <a:cs typeface="Arial"/>
              </a:rPr>
              <a:t>de la  </a:t>
            </a:r>
            <a:r>
              <a:rPr dirty="0" sz="700" spc="-5" b="1">
                <a:solidFill>
                  <a:srgbClr val="181817"/>
                </a:solidFill>
                <a:latin typeface="Arial"/>
                <a:cs typeface="Arial"/>
              </a:rPr>
              <a:t>Rosa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Huichol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(Mexico); 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Lee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Spruell,</a:t>
            </a:r>
            <a:r>
              <a:rPr dirty="0" sz="700" spc="-7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(LA)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8361" y="4356159"/>
            <a:ext cx="15436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Drums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(2)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with </a:t>
            </a:r>
            <a:r>
              <a:rPr dirty="0" sz="700" spc="-20">
                <a:solidFill>
                  <a:srgbClr val="181817"/>
                </a:solidFill>
                <a:latin typeface="Arial"/>
                <a:cs typeface="Arial"/>
              </a:rPr>
              <a:t>Yarn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Painting, ca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1990,  </a:t>
            </a:r>
            <a:r>
              <a:rPr dirty="0" sz="700" spc="-5" b="1">
                <a:solidFill>
                  <a:srgbClr val="181817"/>
                </a:solidFill>
                <a:latin typeface="Arial"/>
                <a:cs typeface="Arial"/>
              </a:rPr>
              <a:t>Rosendo Carillo </a:t>
            </a:r>
            <a:r>
              <a:rPr dirty="0" sz="700" b="1">
                <a:solidFill>
                  <a:srgbClr val="181817"/>
                </a:solidFill>
                <a:latin typeface="Arial"/>
                <a:cs typeface="Arial"/>
              </a:rPr>
              <a:t>de la </a:t>
            </a:r>
            <a:r>
              <a:rPr dirty="0" sz="700" spc="-5" b="1">
                <a:solidFill>
                  <a:srgbClr val="181817"/>
                </a:solidFill>
                <a:latin typeface="Arial"/>
                <a:cs typeface="Arial"/>
              </a:rPr>
              <a:t>Rosa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Huichol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(Mexico); 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Lee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Spruell,</a:t>
            </a:r>
            <a:r>
              <a:rPr dirty="0" sz="700" spc="-3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(LA)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6160" y="7144508"/>
            <a:ext cx="24669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Students from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Denison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School take a field trip to the</a:t>
            </a:r>
            <a:r>
              <a:rPr dirty="0" sz="700" spc="-9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Museum.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27533" y="2056383"/>
            <a:ext cx="1291646" cy="2268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86200" y="7434071"/>
            <a:ext cx="2949488" cy="1966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4500" y="9198454"/>
            <a:ext cx="634555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226435" indent="2413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“Pow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wow”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style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drum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made from a cottonwood tree trunk,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Bison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hide is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a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popular display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for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children.</a:t>
            </a:r>
            <a:endParaRPr sz="700">
              <a:latin typeface="Arial"/>
              <a:cs typeface="Arial"/>
            </a:endParaRPr>
          </a:p>
          <a:p>
            <a:pPr marL="3441065">
              <a:lnSpc>
                <a:spcPts val="600"/>
              </a:lnSpc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Gregory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H.</a:t>
            </a:r>
            <a:r>
              <a:rPr dirty="0" sz="700" spc="-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Perino</a:t>
            </a:r>
            <a:r>
              <a:rPr dirty="0" sz="700" spc="-5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Archaeological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Study</a:t>
            </a:r>
            <a:r>
              <a:rPr dirty="0" sz="700" spc="-5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Area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houses</a:t>
            </a:r>
            <a:r>
              <a:rPr dirty="0" sz="700" spc="-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many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 Native</a:t>
            </a:r>
            <a:r>
              <a:rPr dirty="0" sz="700" spc="-5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Ameri-</a:t>
            </a:r>
            <a:endParaRPr sz="700">
              <a:latin typeface="Arial"/>
              <a:cs typeface="Arial"/>
            </a:endParaRPr>
          </a:p>
          <a:p>
            <a:pPr marL="3441065">
              <a:lnSpc>
                <a:spcPct val="100000"/>
              </a:lnSpc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can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 artifacts.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6344" y="2253310"/>
            <a:ext cx="3017520" cy="2139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00100"/>
            <a:ext cx="6913245" cy="0"/>
          </a:xfrm>
          <a:custGeom>
            <a:avLst/>
            <a:gdLst/>
            <a:ahLst/>
            <a:cxnLst/>
            <a:rect l="l" t="t" r="r" b="b"/>
            <a:pathLst>
              <a:path w="6913245" h="0">
                <a:moveTo>
                  <a:pt x="0" y="0"/>
                </a:moveTo>
                <a:lnTo>
                  <a:pt x="6912864" y="0"/>
                </a:lnTo>
              </a:path>
            </a:pathLst>
          </a:custGeom>
          <a:ln w="25400">
            <a:solidFill>
              <a:srgbClr val="1818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373" y="367573"/>
            <a:ext cx="6859905" cy="1666239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15"/>
              </a:spcBef>
            </a:pPr>
            <a:r>
              <a:rPr dirty="0" sz="1600" b="1">
                <a:solidFill>
                  <a:srgbClr val="181817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2000" spc="-5" b="1">
                <a:solidFill>
                  <a:srgbClr val="C8342C"/>
                </a:solidFill>
                <a:latin typeface="Arial"/>
                <a:cs typeface="Arial"/>
              </a:rPr>
              <a:t>Current and Upcoming </a:t>
            </a:r>
            <a:r>
              <a:rPr dirty="0" sz="2000" b="1">
                <a:solidFill>
                  <a:srgbClr val="C8342C"/>
                </a:solidFill>
                <a:latin typeface="Arial"/>
                <a:cs typeface="Arial"/>
              </a:rPr>
              <a:t>Exhibits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(through July)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continued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Founders</a:t>
            </a: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Gallery</a:t>
            </a:r>
            <a:endParaRPr sz="1400">
              <a:latin typeface="Arial"/>
              <a:cs typeface="Arial"/>
            </a:endParaRPr>
          </a:p>
          <a:p>
            <a:pPr algn="just" marL="12700" marR="474345">
              <a:lnSpc>
                <a:spcPct val="100000"/>
              </a:lnSpc>
              <a:spcBef>
                <a:spcPts val="555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Inspired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Museum founders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Quintus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Mary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Herron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this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exhibit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space celebrates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Museum’s permanent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collections,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highlighting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some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finest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examples 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material culture from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all over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world available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public  appreciation.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180843"/>
            <a:ext cx="2215133" cy="1476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765932" y="3254199"/>
            <a:ext cx="17748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Beaded Box, ca.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1870,</a:t>
            </a:r>
            <a:r>
              <a:rPr dirty="0" sz="700" spc="-2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Maliseet,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American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Northeast),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Quintus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H. and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Mary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H.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Herron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315" y="6529629"/>
            <a:ext cx="140906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Covered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Jar, ca.1890, Satsuma  Style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(Japan);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Nathaniel and  Lana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Grey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(IL)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7135271"/>
            <a:ext cx="459295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80"/>
              </a:lnSpc>
              <a:spcBef>
                <a:spcPts val="100"/>
              </a:spcBef>
            </a:pP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J.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Marshall </a:t>
            </a: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and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Sally Gettys Family</a:t>
            </a:r>
            <a:r>
              <a:rPr dirty="0" sz="1400" spc="-20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Gallery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Focused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on native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technology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creation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art,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this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intimate exhibit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space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honors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work 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late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J.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Marshall Gettys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acknowledges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continuing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generosity of his wife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Sally Gettys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their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extended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family,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 friends.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0600" y="2007095"/>
            <a:ext cx="1547164" cy="184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09159" y="7685875"/>
            <a:ext cx="2215134" cy="192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1042" y="7916736"/>
            <a:ext cx="2308860" cy="1691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785364" y="6528513"/>
            <a:ext cx="15379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Damarau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(Sago Flour Storage Jar),  ca.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1990,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Aibom 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Village,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East Sepik  Province, (Papua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New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Guinea), Gift</a:t>
            </a:r>
            <a:r>
              <a:rPr dirty="0" sz="700" spc="-9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 </a:t>
            </a:r>
            <a:r>
              <a:rPr dirty="0" sz="700" spc="-15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David and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Karina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Rilling</a:t>
            </a:r>
            <a:r>
              <a:rPr dirty="0" sz="700" spc="-2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15">
                <a:solidFill>
                  <a:srgbClr val="181817"/>
                </a:solidFill>
                <a:latin typeface="Arial"/>
                <a:cs typeface="Arial"/>
              </a:rPr>
              <a:t>(PA)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28886" y="2439913"/>
            <a:ext cx="125095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Storage 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Jar,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ca.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1910,</a:t>
            </a:r>
            <a:r>
              <a:rPr dirty="0" sz="700" spc="-5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Acoma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(New Mexico), Gift</a:t>
            </a:r>
            <a:r>
              <a:rPr dirty="0" sz="700" spc="-2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Quintus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H. and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Mary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H.</a:t>
            </a:r>
            <a:r>
              <a:rPr dirty="0" sz="700" spc="-8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Herron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7106" y="6555539"/>
            <a:ext cx="144399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Cylinder </a:t>
            </a:r>
            <a:r>
              <a:rPr dirty="0" sz="700" spc="-10">
                <a:solidFill>
                  <a:srgbClr val="181817"/>
                </a:solidFill>
                <a:latin typeface="Arial"/>
                <a:cs typeface="Arial"/>
              </a:rPr>
              <a:t>Jar,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ca.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 450-800,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Maya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(Honduras), 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Quintus</a:t>
            </a:r>
            <a:r>
              <a:rPr dirty="0" sz="700" spc="-9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H.  and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Mary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H.</a:t>
            </a:r>
            <a:r>
              <a:rPr dirty="0" sz="700" spc="-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Herron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80588" y="7932156"/>
            <a:ext cx="132969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Unfinished Coiled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Bowl, ca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2002, 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Seminole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(Florida) Gifts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Dian  and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Jeni Gettys Bourke, In</a:t>
            </a:r>
            <a:r>
              <a:rPr dirty="0" sz="700" spc="-9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Mem-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ory of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J Marshall</a:t>
            </a:r>
            <a:r>
              <a:rPr dirty="0" sz="700" spc="-2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Gettys)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98064" y="4038866"/>
            <a:ext cx="1645677" cy="2415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81981" y="4038853"/>
            <a:ext cx="1563624" cy="243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0080" y="4027630"/>
            <a:ext cx="1625600" cy="2438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514721" y="8717391"/>
            <a:ext cx="1137920" cy="882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398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Plaited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Heart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Basket,  ca1989, Plaited</a:t>
            </a:r>
            <a:r>
              <a:rPr dirty="0" sz="700" spc="-10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Bull-Nose  Basket/ Start, ca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1985  </a:t>
            </a:r>
            <a:r>
              <a:rPr dirty="0" sz="700" spc="-5" b="1">
                <a:solidFill>
                  <a:srgbClr val="181817"/>
                </a:solidFill>
                <a:latin typeface="Arial"/>
                <a:cs typeface="Arial"/>
              </a:rPr>
              <a:t>Claude </a:t>
            </a:r>
            <a:r>
              <a:rPr dirty="0" sz="700" b="1">
                <a:solidFill>
                  <a:srgbClr val="181817"/>
                </a:solidFill>
                <a:latin typeface="Arial"/>
                <a:cs typeface="Arial"/>
              </a:rPr>
              <a:t>Medford</a:t>
            </a:r>
            <a:r>
              <a:rPr dirty="0" sz="700" spc="-2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 b="1">
                <a:solidFill>
                  <a:srgbClr val="181817"/>
                </a:solidFill>
                <a:latin typeface="Arial"/>
                <a:cs typeface="Arial"/>
              </a:rPr>
              <a:t>Jr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.,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(1941-1989),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Choctaw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,</a:t>
            </a:r>
            <a:r>
              <a:rPr dirty="0" sz="700" spc="-8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Gifts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Dian and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Jeni Gettys-  Bourke,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In Memory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of</a:t>
            </a:r>
            <a:r>
              <a:rPr dirty="0" sz="700" spc="-40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J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Marshall Gettys</a:t>
            </a:r>
            <a:r>
              <a:rPr dirty="0" sz="700" spc="-15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(OK)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196" y="860201"/>
            <a:ext cx="3503929" cy="2988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Don and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Mary Etta </a:t>
            </a: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Herron Reception</a:t>
            </a:r>
            <a:r>
              <a:rPr dirty="0" sz="1400" spc="-80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Hall</a:t>
            </a:r>
            <a:endParaRPr sz="1400">
              <a:latin typeface="Arial"/>
              <a:cs typeface="Arial"/>
            </a:endParaRPr>
          </a:p>
          <a:p>
            <a:pPr marL="12700" marR="1245870">
              <a:lnSpc>
                <a:spcPct val="100000"/>
              </a:lnSpc>
              <a:spcBef>
                <a:spcPts val="1255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main reception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area at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front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entrance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to the Museum, this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hall  honors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generosity of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Don and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Mary  Etta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Herron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houses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glass and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steel sculpture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Raven Kachina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late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Quinault/Isleta Pueblo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artist 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Marvin Oliver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(1946 -2019), the “rabbit  sculpture”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elizabeth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by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Ft.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Worth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artist 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Chris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Powell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(b.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1957), and an untitled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multimedia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piece by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Robert</a:t>
            </a:r>
            <a:r>
              <a:rPr dirty="0" sz="1000" spc="-30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Rivera</a:t>
            </a:r>
            <a:endParaRPr sz="1000">
              <a:latin typeface="Arial"/>
              <a:cs typeface="Arial"/>
            </a:endParaRPr>
          </a:p>
          <a:p>
            <a:pPr marL="12700" marR="1276350">
              <a:lnSpc>
                <a:spcPct val="100000"/>
              </a:lnSpc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(b.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1950).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Additionally,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four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wood</a:t>
            </a:r>
            <a:r>
              <a:rPr dirty="0" sz="1000" spc="-8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works  by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sculptor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James</a:t>
            </a:r>
            <a:r>
              <a:rPr dirty="0" sz="1000" spc="-2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Strickland</a:t>
            </a:r>
            <a:endParaRPr sz="1000">
              <a:latin typeface="Arial"/>
              <a:cs typeface="Arial"/>
            </a:endParaRPr>
          </a:p>
          <a:p>
            <a:pPr marL="12700" marR="1372870">
              <a:lnSpc>
                <a:spcPct val="100000"/>
              </a:lnSpc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(b.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1945),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created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during his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time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as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visiting faculty/artist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residence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at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University 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Oklahoma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</a:t>
            </a:r>
            <a:r>
              <a:rPr dirty="0" sz="1000" spc="-8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late</a:t>
            </a:r>
            <a:endParaRPr sz="1000">
              <a:latin typeface="Arial"/>
              <a:cs typeface="Arial"/>
            </a:endParaRPr>
          </a:p>
          <a:p>
            <a:pPr marL="12700" marR="1283970">
              <a:lnSpc>
                <a:spcPct val="100000"/>
              </a:lnSpc>
            </a:pP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1970’s,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large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mural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Coming </a:t>
            </a: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to  </a:t>
            </a:r>
            <a:r>
              <a:rPr dirty="0" sz="1000" b="1" i="1">
                <a:solidFill>
                  <a:srgbClr val="181817"/>
                </a:solidFill>
                <a:latin typeface="Arial"/>
                <a:cs typeface="Arial"/>
              </a:rPr>
              <a:t>Oklahoma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created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2017 by</a:t>
            </a:r>
            <a:r>
              <a:rPr dirty="0" sz="1000" spc="-6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pastel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196" y="7624823"/>
            <a:ext cx="4114165" cy="17170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Ed </a:t>
            </a: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and Cindy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Fulmer </a:t>
            </a: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Dino</a:t>
            </a:r>
            <a:r>
              <a:rPr dirty="0" sz="1400" spc="-20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Den</a:t>
            </a:r>
            <a:endParaRPr sz="1400">
              <a:latin typeface="Arial"/>
              <a:cs typeface="Arial"/>
            </a:endParaRPr>
          </a:p>
          <a:p>
            <a:pPr marL="14604" marR="5080">
              <a:lnSpc>
                <a:spcPct val="100000"/>
              </a:lnSpc>
              <a:spcBef>
                <a:spcPts val="835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Attached to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gallery housing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cast skeleton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Acrocanthosaurus  </a:t>
            </a:r>
            <a:r>
              <a:rPr dirty="0" sz="1000" spc="-5" b="1" i="1">
                <a:solidFill>
                  <a:srgbClr val="181817"/>
                </a:solidFill>
                <a:latin typeface="Arial"/>
                <a:cs typeface="Arial"/>
              </a:rPr>
              <a:t>atokensis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this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exhibit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space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provides interpretive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materials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placing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Acro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context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with other dinosaurs 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Mesozoic Era. The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official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State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Dinosaur 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Oklahoma,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Acro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lived during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early Cretaceous period,  about </a:t>
            </a:r>
            <a:r>
              <a:rPr dirty="0" sz="1000" spc="-30">
                <a:solidFill>
                  <a:srgbClr val="181817"/>
                </a:solidFill>
                <a:latin typeface="Arial"/>
                <a:cs typeface="Arial"/>
              </a:rPr>
              <a:t>110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–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125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million years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ago.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original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fossil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McCurtain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County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specimen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was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most complete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one ever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recovered,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 provided paleontologists new information on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this “top”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predator of its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time. The “Den”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honors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generosity 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Ed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and Cindy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Fulmer 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family.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913" y="790699"/>
            <a:ext cx="6860540" cy="9525"/>
          </a:xfrm>
          <a:custGeom>
            <a:avLst/>
            <a:gdLst/>
            <a:ahLst/>
            <a:cxnLst/>
            <a:rect l="l" t="t" r="r" b="b"/>
            <a:pathLst>
              <a:path w="6860540" h="9525">
                <a:moveTo>
                  <a:pt x="0" y="0"/>
                </a:moveTo>
                <a:lnTo>
                  <a:pt x="6860285" y="9398"/>
                </a:lnTo>
              </a:path>
            </a:pathLst>
          </a:custGeom>
          <a:ln w="25400">
            <a:solidFill>
              <a:srgbClr val="1818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936740" y="462386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81817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5140" y="5581690"/>
            <a:ext cx="1873250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elizabeth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, by Chris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Powell, (American,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b.</a:t>
            </a:r>
            <a:r>
              <a:rPr dirty="0" sz="700" spc="-6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1960)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80010">
              <a:lnSpc>
                <a:spcPts val="840"/>
              </a:lnSpc>
              <a:spcBef>
                <a:spcPts val="670"/>
              </a:spcBef>
            </a:pP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Raven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Kachina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(2003,</a:t>
            </a:r>
            <a:endParaRPr sz="700">
              <a:latin typeface="Arial"/>
              <a:cs typeface="Arial"/>
            </a:endParaRPr>
          </a:p>
          <a:p>
            <a:pPr marL="80010" marR="781685">
              <a:lnSpc>
                <a:spcPct val="100000"/>
              </a:lnSpc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2019)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Marvin Oliver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(Quinalt/Isleta1946-2019)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8806" y="8814955"/>
            <a:ext cx="17849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Casts of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the skulls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Tyrannosaurus rex</a:t>
            </a:r>
            <a:r>
              <a:rPr dirty="0" sz="700" spc="-90" i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and 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Acrocanthosaurus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are displayed in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this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area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for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comparison.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6927" y="4839461"/>
            <a:ext cx="997790" cy="2649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50413" y="4839461"/>
            <a:ext cx="1005884" cy="2649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690412" y="6531688"/>
            <a:ext cx="83121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Kachina </a:t>
            </a:r>
            <a:r>
              <a:rPr dirty="0" sz="700" spc="-15" i="1">
                <a:solidFill>
                  <a:srgbClr val="181817"/>
                </a:solidFill>
                <a:latin typeface="Arial"/>
                <a:cs typeface="Arial"/>
              </a:rPr>
              <a:t>Totem,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and 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Kachina </a:t>
            </a:r>
            <a:r>
              <a:rPr dirty="0" sz="700" spc="-20" i="1">
                <a:solidFill>
                  <a:srgbClr val="181817"/>
                </a:solidFill>
                <a:latin typeface="Arial"/>
                <a:cs typeface="Arial"/>
              </a:rPr>
              <a:t>Totem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III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,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James Strickland,  (American,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b.</a:t>
            </a:r>
            <a:r>
              <a:rPr dirty="0" sz="700" spc="-9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1945),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Ben Pickard  (OK)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044" y="3823719"/>
            <a:ext cx="2256790" cy="7931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635">
              <a:lnSpc>
                <a:spcPct val="100899"/>
              </a:lnSpc>
              <a:spcBef>
                <a:spcPts val="90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artist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Bill Baker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(b.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1961) are installed.  Large ethnographic wood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carvings from  the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Nupe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Dogon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peoples of west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Africa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Iatmul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peoples of New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Guinea round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out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artworks on</a:t>
            </a:r>
            <a:r>
              <a:rPr dirty="0" sz="1000" spc="-6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view.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4341" y="3776169"/>
            <a:ext cx="274193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They Are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Coming </a:t>
            </a:r>
            <a:r>
              <a:rPr dirty="0" sz="700" spc="-35" i="1">
                <a:solidFill>
                  <a:srgbClr val="181817"/>
                </a:solidFill>
                <a:latin typeface="Arial"/>
                <a:cs typeface="Arial"/>
              </a:rPr>
              <a:t>To </a:t>
            </a:r>
            <a:r>
              <a:rPr dirty="0" sz="700" i="1">
                <a:solidFill>
                  <a:srgbClr val="181817"/>
                </a:solidFill>
                <a:latin typeface="Arial"/>
                <a:cs typeface="Arial"/>
              </a:rPr>
              <a:t>Oklahoma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2018,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Bill Baker (American,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b.</a:t>
            </a:r>
            <a:r>
              <a:rPr dirty="0" sz="700" spc="-8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1961)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8858" y="7773764"/>
            <a:ext cx="2802874" cy="1004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70632" y="1280160"/>
            <a:ext cx="4502899" cy="2509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42044" y="3986784"/>
            <a:ext cx="2105431" cy="16233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13632" y="5722747"/>
            <a:ext cx="854539" cy="1691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08803" y="4215566"/>
            <a:ext cx="1373794" cy="25281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135371" y="6757619"/>
            <a:ext cx="131064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Ladders, </a:t>
            </a:r>
            <a:r>
              <a:rPr dirty="0" sz="700" spc="-5" i="1">
                <a:solidFill>
                  <a:srgbClr val="181817"/>
                </a:solidFill>
                <a:latin typeface="Arial"/>
                <a:cs typeface="Arial"/>
              </a:rPr>
              <a:t>Dogon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Peoples,</a:t>
            </a:r>
            <a:r>
              <a:rPr dirty="0" sz="700" spc="-8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Bandi-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agara escarpment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region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Mali 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Burkina Faso; Gift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of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Ben  Pickard (OK)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and Dr. David and 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Karina </a:t>
            </a:r>
            <a:r>
              <a:rPr dirty="0" sz="700" spc="-5">
                <a:solidFill>
                  <a:srgbClr val="181817"/>
                </a:solidFill>
                <a:latin typeface="Arial"/>
                <a:cs typeface="Arial"/>
              </a:rPr>
              <a:t>Rilling</a:t>
            </a:r>
            <a:r>
              <a:rPr dirty="0" sz="700" spc="-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181817"/>
                </a:solidFill>
                <a:latin typeface="Arial"/>
                <a:cs typeface="Arial"/>
              </a:rPr>
              <a:t>(PA)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8740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 h="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25400">
            <a:solidFill>
              <a:srgbClr val="1818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9927" y="777310"/>
            <a:ext cx="6858634" cy="876490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615"/>
              </a:spcBef>
            </a:pPr>
            <a:r>
              <a:rPr dirty="0" sz="2000" b="1">
                <a:solidFill>
                  <a:srgbClr val="C8342C"/>
                </a:solidFill>
                <a:latin typeface="Arial"/>
                <a:cs typeface="Arial"/>
              </a:rPr>
              <a:t>Gifts </a:t>
            </a:r>
            <a:r>
              <a:rPr dirty="0" sz="2000" spc="-5" b="1">
                <a:solidFill>
                  <a:srgbClr val="C8342C"/>
                </a:solidFill>
                <a:latin typeface="Arial"/>
                <a:cs typeface="Arial"/>
              </a:rPr>
              <a:t>and</a:t>
            </a:r>
            <a:r>
              <a:rPr dirty="0" sz="2000" spc="-10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8342C"/>
                </a:solidFill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229"/>
              </a:spcBef>
            </a:pP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(Names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900" b="1">
                <a:solidFill>
                  <a:srgbClr val="181817"/>
                </a:solidFill>
                <a:latin typeface="Arial"/>
                <a:cs typeface="Arial"/>
              </a:rPr>
              <a:t>bold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are of donors whose gifts were </a:t>
            </a: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received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in </a:t>
            </a: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the most recent</a:t>
            </a:r>
            <a:r>
              <a:rPr dirty="0" sz="9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quarter)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Grants</a:t>
            </a:r>
            <a:endParaRPr sz="1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85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Herron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Foundation, Inc.</a:t>
            </a:r>
            <a:r>
              <a:rPr dirty="0" sz="1000">
                <a:solidFill>
                  <a:srgbClr val="181817"/>
                </a:solidFill>
                <a:latin typeface="Arial Narrow"/>
                <a:cs typeface="Arial Narrow"/>
              </a:rPr>
              <a:t>,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International Paper</a:t>
            </a:r>
            <a:r>
              <a:rPr dirty="0" sz="1000" spc="45" b="1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Foundation,</a:t>
            </a:r>
            <a:endParaRPr sz="1000">
              <a:latin typeface="Arial"/>
              <a:cs typeface="Arial"/>
            </a:endParaRPr>
          </a:p>
          <a:p>
            <a:pPr marL="21590">
              <a:lnSpc>
                <a:spcPts val="1655"/>
              </a:lnSpc>
              <a:spcBef>
                <a:spcPts val="340"/>
              </a:spcBef>
            </a:pP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Membership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</a:pP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(General Support,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plus donors </a:t>
            </a: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(individual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family) to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other </a:t>
            </a: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Museum funds,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who are provided </a:t>
            </a: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membership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benefits</a:t>
            </a:r>
            <a:r>
              <a:rPr dirty="0" sz="900" spc="-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at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equivalent levels; active after </a:t>
            </a:r>
            <a:r>
              <a:rPr dirty="0" sz="900">
                <a:solidFill>
                  <a:srgbClr val="181817"/>
                </a:solidFill>
                <a:latin typeface="Arial"/>
                <a:cs typeface="Arial"/>
              </a:rPr>
              <a:t>1 </a:t>
            </a:r>
            <a:r>
              <a:rPr dirty="0" sz="900" spc="-10">
                <a:solidFill>
                  <a:srgbClr val="181817"/>
                </a:solidFill>
                <a:latin typeface="Arial"/>
                <a:cs typeface="Arial"/>
              </a:rPr>
              <a:t>January, </a:t>
            </a:r>
            <a:r>
              <a:rPr dirty="0" sz="900" spc="-5">
                <a:solidFill>
                  <a:srgbClr val="181817"/>
                </a:solidFill>
                <a:latin typeface="Arial"/>
                <a:cs typeface="Arial"/>
              </a:rPr>
              <a:t>2020)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26034" marR="508000" indent="457200">
              <a:lnSpc>
                <a:spcPct val="100000"/>
              </a:lnSpc>
              <a:spcBef>
                <a:spcPts val="5"/>
              </a:spcBef>
            </a:pP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Directors Circle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: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Bob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Baker,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Eric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Mark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Beasley,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Michael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Jeanne Bernstein,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Victoria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Craig,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Michael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Cutchall,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Bruce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Cheryl Delp,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C. Kendric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Fergeson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Ed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and Cindy Fulmer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Sally Gettys, Ed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Harris,</a:t>
            </a:r>
            <a:endParaRPr sz="1000">
              <a:latin typeface="Arial"/>
              <a:cs typeface="Arial"/>
            </a:endParaRPr>
          </a:p>
          <a:p>
            <a:pPr marL="26034" marR="296545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Don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Mary Etta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Herron,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Janet Herron and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Gamaliel Leyva,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R.Q.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Pete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and Katie Herron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Buck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Natalie Hill,  </a:t>
            </a:r>
            <a:r>
              <a:rPr dirty="0" sz="1000" spc="-20" b="1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Frederick </a:t>
            </a:r>
            <a:r>
              <a:rPr dirty="0" sz="1000" spc="-30" b="1">
                <a:solidFill>
                  <a:srgbClr val="181817"/>
                </a:solidFill>
                <a:latin typeface="Arial"/>
                <a:cs typeface="Arial"/>
              </a:rPr>
              <a:t>W.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Lange,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Kama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Greg Koontz,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Larry Lambert,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Ronald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Maxine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Linde,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Ernesto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 Luisa Lira, David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Model,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Henry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Moy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James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spc="-30">
                <a:solidFill>
                  <a:srgbClr val="181817"/>
                </a:solidFill>
                <a:latin typeface="Arial"/>
                <a:cs typeface="Arial"/>
              </a:rPr>
              <a:t>Tobin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Newcomb,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Judy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Bob Petre, Ben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Pickard,</a:t>
            </a:r>
            <a:endParaRPr sz="1000">
              <a:latin typeface="Arial"/>
              <a:cs typeface="Arial"/>
            </a:endParaRPr>
          </a:p>
          <a:p>
            <a:pPr marL="26034">
              <a:lnSpc>
                <a:spcPts val="1155"/>
              </a:lnSpc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Dr Daniel Rifkin,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Julia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Forrest Sewell,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Don and Nelda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Shaw, </a:t>
            </a:r>
            <a:r>
              <a:rPr dirty="0" sz="1000" spc="-25">
                <a:solidFill>
                  <a:srgbClr val="181817"/>
                </a:solidFill>
                <a:latin typeface="Arial"/>
                <a:cs typeface="Arial"/>
              </a:rPr>
              <a:t>Taylor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Becky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Shaw,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John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Barty</a:t>
            </a:r>
            <a:r>
              <a:rPr dirty="0" sz="1000" spc="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Shipp,</a:t>
            </a:r>
            <a:endParaRPr sz="10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Ronny and Doris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Smithee,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Cheryln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Townsend,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Michelle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spc="-30">
                <a:solidFill>
                  <a:srgbClr val="181817"/>
                </a:solidFill>
                <a:latin typeface="Arial"/>
                <a:cs typeface="Arial"/>
              </a:rPr>
              <a:t>Terry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Walker,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R. </a:t>
            </a:r>
            <a:r>
              <a:rPr dirty="0" sz="1000" spc="-10" b="1">
                <a:solidFill>
                  <a:srgbClr val="181817"/>
                </a:solidFill>
                <a:latin typeface="Arial"/>
                <a:cs typeface="Arial"/>
              </a:rPr>
              <a:t>Weiss,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Ron and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Lynne</a:t>
            </a:r>
            <a:r>
              <a:rPr dirty="0" sz="1000" spc="8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Wetherell</a:t>
            </a:r>
            <a:endParaRPr sz="1000">
              <a:latin typeface="Arial"/>
              <a:cs typeface="Arial"/>
            </a:endParaRPr>
          </a:p>
          <a:p>
            <a:pPr marL="26034" marR="129539" indent="457200">
              <a:lnSpc>
                <a:spcPct val="100000"/>
              </a:lnSpc>
            </a:pP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Curatorial Circle: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Gretchen Adams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Brad Morse, </a:t>
            </a:r>
            <a:r>
              <a:rPr dirty="0" sz="1000" spc="-20" b="1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Robert and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Pamela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Brooks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Ken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Dixie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Busby,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Lindsey Campbell,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Mike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Linda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DeBerry,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Carl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Sue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LeForce,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Michael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Lana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McElroy,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Carolynn</a:t>
            </a:r>
            <a:r>
              <a:rPr dirty="0" sz="1000" spc="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Neal,</a:t>
            </a:r>
            <a:endParaRPr sz="1000">
              <a:latin typeface="Arial"/>
              <a:cs typeface="Arial"/>
            </a:endParaRPr>
          </a:p>
          <a:p>
            <a:pPr marL="26034" marR="22987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Bob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Robin </a:t>
            </a:r>
            <a:r>
              <a:rPr dirty="0" sz="1000" spc="-35">
                <a:solidFill>
                  <a:srgbClr val="181817"/>
                </a:solidFill>
                <a:latin typeface="Arial"/>
                <a:cs typeface="Arial"/>
              </a:rPr>
              <a:t>Terry,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Dian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Jordan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Werhane,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Carolyn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Eddie White,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Hank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Farley,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Bill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Gentry,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John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Sue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Hinkel,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Jane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Riggs,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Brian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Lisa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Shipp,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Ron and Doris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Smithee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Billie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Tomlinson,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Mike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Cindy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Williams</a:t>
            </a:r>
            <a:endParaRPr sz="1000">
              <a:latin typeface="Arial"/>
              <a:cs typeface="Arial"/>
            </a:endParaRPr>
          </a:p>
          <a:p>
            <a:pPr marL="483234">
              <a:lnSpc>
                <a:spcPts val="1160"/>
              </a:lnSpc>
            </a:pP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Contributors: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Jeanette and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Gregory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Bohanan,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Presley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Byington,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Ken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Carpenter and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Yvonne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Wilson,</a:t>
            </a:r>
            <a:endParaRPr sz="1000">
              <a:latin typeface="Arial"/>
              <a:cs typeface="Arial"/>
            </a:endParaRPr>
          </a:p>
          <a:p>
            <a:pPr marL="26034" marR="91440">
              <a:lnSpc>
                <a:spcPts val="1200"/>
              </a:lnSpc>
              <a:spcBef>
                <a:spcPts val="35"/>
              </a:spcBef>
            </a:pPr>
            <a:r>
              <a:rPr dirty="0" sz="1000" spc="-10" b="1">
                <a:solidFill>
                  <a:srgbClr val="181817"/>
                </a:solidFill>
                <a:latin typeface="Arial"/>
                <a:cs typeface="Arial"/>
              </a:rPr>
              <a:t>Vic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and Karla </a:t>
            </a:r>
            <a:r>
              <a:rPr dirty="0" sz="1000" spc="-25" b="1">
                <a:solidFill>
                  <a:srgbClr val="181817"/>
                </a:solidFill>
                <a:latin typeface="Arial"/>
                <a:cs typeface="Arial"/>
              </a:rPr>
              <a:t>Clay,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Ambia and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Mike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Crain, Chuck and Jan </a:t>
            </a:r>
            <a:r>
              <a:rPr dirty="0" sz="1000" spc="-20" b="1">
                <a:solidFill>
                  <a:srgbClr val="181817"/>
                </a:solidFill>
                <a:latin typeface="Arial"/>
                <a:cs typeface="Arial"/>
              </a:rPr>
              <a:t>Darby,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Ken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Debbie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Farley,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Jane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spc="-40">
                <a:solidFill>
                  <a:srgbClr val="181817"/>
                </a:solidFill>
                <a:latin typeface="Arial"/>
                <a:cs typeface="Arial"/>
              </a:rPr>
              <a:t>Tom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Harding,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Kyle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Katie Jones,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Doris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Perkins,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Javier and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Irma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Reto-Viteri,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Mike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and Anita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Stevenson,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Bill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Sharon White, 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Glenny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Charles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Beach, Jimmy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Dale </a:t>
            </a:r>
            <a:r>
              <a:rPr dirty="0" sz="1000" spc="-25">
                <a:solidFill>
                  <a:srgbClr val="181817"/>
                </a:solidFill>
                <a:latin typeface="Arial"/>
                <a:cs typeface="Arial"/>
              </a:rPr>
              <a:t>Billy,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John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Sheila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Dewitt, </a:t>
            </a:r>
            <a:r>
              <a:rPr dirty="0" sz="1000" spc="-40">
                <a:solidFill>
                  <a:srgbClr val="181817"/>
                </a:solidFill>
                <a:latin typeface="Arial"/>
                <a:cs typeface="Arial"/>
              </a:rPr>
              <a:t>Tom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Ellis, Fred Fagan,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Walt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Melinda </a:t>
            </a:r>
            <a:r>
              <a:rPr dirty="0" sz="1000" spc="-25">
                <a:solidFill>
                  <a:srgbClr val="181817"/>
                </a:solidFill>
                <a:latin typeface="Arial"/>
                <a:cs typeface="Arial"/>
              </a:rPr>
              <a:t>Frey,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Marjorie Bardeen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Robert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Gethner,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Pattie James,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Cindy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Kennedy,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Mayumi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Steven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Kiefer,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John</a:t>
            </a:r>
            <a:r>
              <a:rPr dirty="0" sz="1000" spc="5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26034">
              <a:lnSpc>
                <a:spcPts val="1155"/>
              </a:lnSpc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Patricia Malin, Jack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Moy,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Dane and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Lynn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Pollei,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Lewis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Karla Schwartz,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Larry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Jennifer</a:t>
            </a:r>
            <a:r>
              <a:rPr dirty="0" sz="1000" spc="2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Shaffer</a:t>
            </a:r>
            <a:endParaRPr sz="1000">
              <a:latin typeface="Arial"/>
              <a:cs typeface="Arial"/>
            </a:endParaRPr>
          </a:p>
          <a:p>
            <a:pPr marL="26034" marR="300990" indent="457200">
              <a:lnSpc>
                <a:spcPct val="100000"/>
              </a:lnSpc>
              <a:spcBef>
                <a:spcPts val="5"/>
              </a:spcBef>
            </a:pP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Associates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: Marjorie Bardeen, Greg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Jeanette Bohanan,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Chester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George Ann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Danehower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,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James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Trudy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Childers,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Johnnie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Clinton, Linda and Chester Cowan, </a:t>
            </a:r>
            <a:r>
              <a:rPr dirty="0" sz="1000" spc="-25">
                <a:solidFill>
                  <a:srgbClr val="181817"/>
                </a:solidFill>
                <a:latin typeface="Arial"/>
                <a:cs typeface="Arial"/>
              </a:rPr>
              <a:t>Rev.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Charles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Jan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Darby,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Jim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 Christine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Eastep,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Daniel </a:t>
            </a:r>
            <a:r>
              <a:rPr dirty="0" sz="1000" spc="-30">
                <a:solidFill>
                  <a:srgbClr val="181817"/>
                </a:solidFill>
                <a:latin typeface="Arial"/>
                <a:cs typeface="Arial"/>
              </a:rPr>
              <a:t>W.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Eck,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Ron and Carolyn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Engel-Wilson,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Dolphus and Robbie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Farley,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Mary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Duffy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Farrell,  Brian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Hendershot, Robin Hendershot,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Donita Jacobs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Connie and Richard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Janulewicz, Brad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Paulette</a:t>
            </a:r>
            <a:r>
              <a:rPr dirty="0" sz="1000" spc="-3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Kendrick,</a:t>
            </a:r>
            <a:endParaRPr sz="1000">
              <a:latin typeface="Arial"/>
              <a:cs typeface="Arial"/>
            </a:endParaRPr>
          </a:p>
          <a:p>
            <a:pPr marL="26034" marR="50800">
              <a:lnSpc>
                <a:spcPts val="1200"/>
              </a:lnSpc>
              <a:spcBef>
                <a:spcPts val="35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Carl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Sue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LeForce,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Suzannah M.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Herron,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Bruce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Sandra Jackson, Jeanne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McElroy,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Ramona and Douglas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Morris, 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Charles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Jane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Nation,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Andrew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Claudia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Perkins, </a:t>
            </a:r>
            <a:r>
              <a:rPr dirty="0" sz="1000" spc="-25">
                <a:solidFill>
                  <a:srgbClr val="181817"/>
                </a:solidFill>
                <a:latin typeface="Arial"/>
                <a:cs typeface="Arial"/>
              </a:rPr>
              <a:t>Rev.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Mark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Ann Polson, Thomas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Monica</a:t>
            </a:r>
            <a:r>
              <a:rPr dirty="0" sz="1000" spc="-12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Pritchett,</a:t>
            </a:r>
            <a:endParaRPr sz="1000">
              <a:latin typeface="Arial"/>
              <a:cs typeface="Arial"/>
            </a:endParaRPr>
          </a:p>
          <a:p>
            <a:pPr marL="26034">
              <a:lnSpc>
                <a:spcPts val="1160"/>
              </a:lnSpc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John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Ida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Ramsey,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Steve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Stephanie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Ratcliff,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Peter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Rigacci,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Timmi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Ross,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Tina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Foshee-Thomas</a:t>
            </a:r>
            <a:r>
              <a:rPr dirty="0" sz="1000" spc="3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Lewis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Thomas,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Alvin and Carmelita </a:t>
            </a:r>
            <a:r>
              <a:rPr dirty="0" sz="1000" spc="-20" b="1">
                <a:solidFill>
                  <a:srgbClr val="181817"/>
                </a:solidFill>
                <a:latin typeface="Arial"/>
                <a:cs typeface="Arial"/>
              </a:rPr>
              <a:t>Turner,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Susan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Virgin,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Sallie </a:t>
            </a:r>
            <a:r>
              <a:rPr dirty="0" sz="1000" spc="-10" b="1">
                <a:solidFill>
                  <a:srgbClr val="181817"/>
                </a:solidFill>
                <a:latin typeface="Arial"/>
                <a:cs typeface="Arial"/>
              </a:rPr>
              <a:t>Webb,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Bob and Jeanie </a:t>
            </a:r>
            <a:r>
              <a:rPr dirty="0" sz="1000" spc="-10" b="1">
                <a:solidFill>
                  <a:srgbClr val="181817"/>
                </a:solidFill>
                <a:latin typeface="Arial"/>
                <a:cs typeface="Arial"/>
              </a:rPr>
              <a:t>West,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Courtney</a:t>
            </a:r>
            <a:r>
              <a:rPr dirty="0" sz="1000" spc="3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Woods,</a:t>
            </a:r>
            <a:endParaRPr sz="1000">
              <a:latin typeface="Arial"/>
              <a:cs typeface="Arial"/>
            </a:endParaRPr>
          </a:p>
          <a:p>
            <a:pPr marL="26034" marR="132715" indent="457200">
              <a:lnSpc>
                <a:spcPct val="100000"/>
              </a:lnSpc>
            </a:pP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Members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: Frank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Jeannie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Acker,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Lavetta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Angelley,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Francine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Michael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Bray,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Virginia Bower,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Ai-ling</a:t>
            </a:r>
            <a:r>
              <a:rPr dirty="0" sz="1000" spc="-14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Chen, 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Kaaren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C. </a:t>
            </a:r>
            <a:r>
              <a:rPr dirty="0" sz="1000" spc="-35">
                <a:solidFill>
                  <a:srgbClr val="181817"/>
                </a:solidFill>
                <a:latin typeface="Arial"/>
                <a:cs typeface="Arial"/>
              </a:rPr>
              <a:t>Day,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Mr.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Mrs. William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Denyer,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Mehdy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Leora </a:t>
            </a:r>
            <a:r>
              <a:rPr dirty="0" sz="1000" spc="-15" b="1">
                <a:solidFill>
                  <a:srgbClr val="181817"/>
                </a:solidFill>
                <a:latin typeface="Arial"/>
                <a:cs typeface="Arial"/>
              </a:rPr>
              <a:t>Douraghy,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Don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Peggy</a:t>
            </a:r>
            <a:r>
              <a:rPr dirty="0" sz="1000" spc="9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Dugan,</a:t>
            </a:r>
            <a:endParaRPr sz="1000">
              <a:latin typeface="Arial"/>
              <a:cs typeface="Arial"/>
            </a:endParaRPr>
          </a:p>
          <a:p>
            <a:pPr marL="26034">
              <a:lnSpc>
                <a:spcPts val="1190"/>
              </a:lnSpc>
            </a:pP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Jack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Lindasu Griffin, David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Joanna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Ho,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Kay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Kohler,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Nam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Tran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Dinh Hung Nguyen, </a:t>
            </a: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Mr.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Mrs. J. E.</a:t>
            </a:r>
            <a:r>
              <a:rPr dirty="0" sz="1000" spc="4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Payne,</a:t>
            </a:r>
            <a:endParaRPr sz="10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</a:pPr>
            <a:r>
              <a:rPr dirty="0" sz="1000" spc="-20">
                <a:solidFill>
                  <a:srgbClr val="181817"/>
                </a:solidFill>
                <a:latin typeface="Arial"/>
                <a:cs typeface="Arial"/>
              </a:rPr>
              <a:t>Dr.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Mrs.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David C. Rilling, Richard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Mary Sale,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Nancy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Setter,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Ruth 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Brent</a:t>
            </a:r>
            <a:r>
              <a:rPr dirty="0" sz="1000" spc="2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Weckwerth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Other </a:t>
            </a: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Cash</a:t>
            </a:r>
            <a:r>
              <a:rPr dirty="0" sz="1400" spc="-10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Gifts</a:t>
            </a:r>
            <a:endParaRPr sz="1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430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C.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Kendric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Fergeson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Ed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Cindy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Fulmer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Donita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Jacobs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Sallie A.</a:t>
            </a:r>
            <a:r>
              <a:rPr dirty="0" sz="1000" spc="-5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81817"/>
                </a:solidFill>
                <a:latin typeface="Arial"/>
                <a:cs typeface="Arial"/>
              </a:rPr>
              <a:t>Webb</a:t>
            </a:r>
            <a:endParaRPr sz="1000">
              <a:latin typeface="Arial"/>
              <a:cs typeface="Arial"/>
            </a:endParaRPr>
          </a:p>
          <a:p>
            <a:pPr marL="26034" marR="1700530" indent="-9525">
              <a:lnSpc>
                <a:spcPct val="147000"/>
              </a:lnSpc>
              <a:spcBef>
                <a:spcPts val="680"/>
              </a:spcBef>
            </a:pP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Gifts to the Libraries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(including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Research and Learning Center/Public Reference)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Sally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Gettys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Henry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Moy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</a:pP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Gifts</a:t>
            </a: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In-kind</a:t>
            </a:r>
            <a:endParaRPr sz="1400">
              <a:latin typeface="Arial"/>
              <a:cs typeface="Arial"/>
            </a:endParaRPr>
          </a:p>
          <a:p>
            <a:pPr marL="17145" marR="1115060">
              <a:lnSpc>
                <a:spcPct val="100000"/>
              </a:lnSpc>
              <a:spcBef>
                <a:spcPts val="434"/>
              </a:spcBef>
            </a:pP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Dwight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Allen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d.g.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smalling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,Janet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Herron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Gamaliel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Leyva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Brennan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Hill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Dian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Jordan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Werhane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 Paul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Shepard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Bob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West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;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Idabel Public </a:t>
            </a:r>
            <a:r>
              <a:rPr dirty="0" sz="1000" spc="-10" b="1">
                <a:solidFill>
                  <a:srgbClr val="181817"/>
                </a:solidFill>
                <a:latin typeface="Arial"/>
                <a:cs typeface="Arial"/>
              </a:rPr>
              <a:t>Library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, </a:t>
            </a:r>
            <a:r>
              <a:rPr dirty="0" sz="1000" spc="-15" b="1">
                <a:solidFill>
                  <a:srgbClr val="181817"/>
                </a:solidFill>
                <a:latin typeface="Arial"/>
                <a:cs typeface="Arial"/>
              </a:rPr>
              <a:t>Vojai’s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 Winery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Arial"/>
              <a:cs typeface="Arial"/>
            </a:endParaRPr>
          </a:p>
          <a:p>
            <a:pPr marL="17145" marR="224154" indent="8890">
              <a:lnSpc>
                <a:spcPct val="92800"/>
              </a:lnSpc>
            </a:pP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Dustin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Victor Ochoa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has provided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diorama exhibit 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First Mesa,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Hopi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Pueblo, created for the Museum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Northern 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Arizona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in 1973 by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Preston Monongye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(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Hopi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1927-1987);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subsequently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acquired by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Victor Ochoa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family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of  Casagrande,</a:t>
            </a:r>
            <a:r>
              <a:rPr dirty="0" sz="1000" spc="-5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AZ.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4756" y="471525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81817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62508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 h="0">
                <a:moveTo>
                  <a:pt x="68580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1818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281" y="283791"/>
            <a:ext cx="6730365" cy="2593975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6486525">
              <a:lnSpc>
                <a:spcPct val="100000"/>
              </a:lnSpc>
              <a:spcBef>
                <a:spcPts val="930"/>
              </a:spcBef>
            </a:pPr>
            <a:r>
              <a:rPr dirty="0" sz="1600" b="1">
                <a:solidFill>
                  <a:srgbClr val="181817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  <a:p>
            <a:pPr marL="12700" indent="-635">
              <a:lnSpc>
                <a:spcPct val="100000"/>
              </a:lnSpc>
              <a:spcBef>
                <a:spcPts val="725"/>
              </a:spcBef>
            </a:pPr>
            <a:r>
              <a:rPr dirty="0" sz="1400" spc="-5" b="1">
                <a:solidFill>
                  <a:srgbClr val="C8342C"/>
                </a:solidFill>
                <a:latin typeface="Arial"/>
                <a:cs typeface="Arial"/>
              </a:rPr>
              <a:t>Corporate </a:t>
            </a:r>
            <a:r>
              <a:rPr dirty="0" sz="1400" b="1">
                <a:solidFill>
                  <a:srgbClr val="C8342C"/>
                </a:solidFill>
                <a:latin typeface="Arial"/>
                <a:cs typeface="Arial"/>
              </a:rPr>
              <a:t>Partners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(Business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donors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supporting the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Museum’s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free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admission policy and other</a:t>
            </a:r>
            <a:r>
              <a:rPr dirty="0" sz="1000" spc="-145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programs)</a:t>
            </a:r>
            <a:endParaRPr sz="1000">
              <a:latin typeface="Arial"/>
              <a:cs typeface="Arial"/>
            </a:endParaRPr>
          </a:p>
          <a:p>
            <a:pPr marL="12700" marR="173990">
              <a:lnSpc>
                <a:spcPct val="100000"/>
              </a:lnSpc>
              <a:spcBef>
                <a:spcPts val="1019"/>
              </a:spcBef>
            </a:pP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Quintus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Mary </a:t>
            </a: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H. Herron Corporate Circle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: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Coca Cola Bottling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of Idabel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Girls Gone Wine,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Herron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Family </a:t>
            </a:r>
            <a:r>
              <a:rPr dirty="0" sz="1000" spc="-20" b="1">
                <a:solidFill>
                  <a:srgbClr val="181817"/>
                </a:solidFill>
                <a:latin typeface="Arial"/>
                <a:cs typeface="Arial"/>
              </a:rPr>
              <a:t>Tree 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Farm, International Paper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Foundation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, Newcomb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Architects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</a:t>
            </a:r>
            <a:r>
              <a:rPr dirty="0" sz="1000" spc="-6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Engineers</a:t>
            </a:r>
            <a:endParaRPr sz="1000">
              <a:latin typeface="Arial"/>
              <a:cs typeface="Arial"/>
            </a:endParaRPr>
          </a:p>
          <a:p>
            <a:pPr marL="12700" marR="69215">
              <a:lnSpc>
                <a:spcPct val="100000"/>
              </a:lnSpc>
              <a:spcBef>
                <a:spcPts val="715"/>
              </a:spcBef>
            </a:pP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Corporate Leaders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: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Arvest Bank,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Bailey Discount Building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Supply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(De Queen, AR), Bob </a:t>
            </a:r>
            <a:r>
              <a:rPr dirty="0" sz="1000" spc="-30">
                <a:solidFill>
                  <a:srgbClr val="181817"/>
                </a:solidFill>
                <a:latin typeface="Arial"/>
                <a:cs typeface="Arial"/>
              </a:rPr>
              <a:t>Terry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Insurance &amp; Financial  Services, Inc.,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Choctaw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Electric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Cooperative, Robbins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RV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+ Motorsports, </a:t>
            </a:r>
            <a:r>
              <a:rPr dirty="0" sz="1000" spc="-40">
                <a:solidFill>
                  <a:srgbClr val="181817"/>
                </a:solidFill>
                <a:latin typeface="Arial"/>
                <a:cs typeface="Arial"/>
              </a:rPr>
              <a:t>Tom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Ellis-Attorney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at Law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890"/>
              </a:spcBef>
            </a:pPr>
            <a:r>
              <a:rPr dirty="0" sz="1000" spc="-5" i="1">
                <a:solidFill>
                  <a:srgbClr val="181817"/>
                </a:solidFill>
                <a:latin typeface="Arial"/>
                <a:cs typeface="Arial"/>
              </a:rPr>
              <a:t>Corporate </a:t>
            </a:r>
            <a:r>
              <a:rPr dirty="0" sz="1000" i="1">
                <a:solidFill>
                  <a:srgbClr val="181817"/>
                </a:solidFill>
                <a:latin typeface="Arial"/>
                <a:cs typeface="Arial"/>
              </a:rPr>
              <a:t>Partners: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All Smiles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Dental,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Complete Care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Medical Supply Inc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., D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M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Chipping, Dominance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Industries/  Pan-Pacific Products, Edward Jones, Inc. (Broken Bow),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Edward </a:t>
            </a:r>
            <a:r>
              <a:rPr dirty="0" sz="1000" spc="-5" b="1">
                <a:solidFill>
                  <a:srgbClr val="181817"/>
                </a:solidFill>
                <a:latin typeface="Arial"/>
                <a:cs typeface="Arial"/>
              </a:rPr>
              <a:t>Jones, </a:t>
            </a:r>
            <a:r>
              <a:rPr dirty="0" sz="1000" b="1">
                <a:solidFill>
                  <a:srgbClr val="181817"/>
                </a:solidFill>
                <a:latin typeface="Arial"/>
                <a:cs typeface="Arial"/>
              </a:rPr>
              <a:t>Inc. (Idabel)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, First State Bank,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Hill Nursing  Home, Hometown Rental,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Idabel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Lions Club,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Idabel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National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Bank, McCurtain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Daily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Gazette, My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Doctor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Pediatrics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and  Urgent Care,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Water </a:t>
            </a:r>
            <a:r>
              <a:rPr dirty="0" sz="1000" spc="-5">
                <a:solidFill>
                  <a:srgbClr val="181817"/>
                </a:solidFill>
                <a:latin typeface="Arial"/>
                <a:cs typeface="Arial"/>
              </a:rPr>
              <a:t>House of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Idabel, </a:t>
            </a:r>
            <a:r>
              <a:rPr dirty="0" sz="1000" spc="-15">
                <a:solidFill>
                  <a:srgbClr val="181817"/>
                </a:solidFill>
                <a:latin typeface="Arial"/>
                <a:cs typeface="Arial"/>
              </a:rPr>
              <a:t>Vojai’s Winery, </a:t>
            </a:r>
            <a:r>
              <a:rPr dirty="0" sz="1000" spc="-10">
                <a:solidFill>
                  <a:srgbClr val="181817"/>
                </a:solidFill>
                <a:latin typeface="Arial"/>
                <a:cs typeface="Arial"/>
              </a:rPr>
              <a:t>Weeks</a:t>
            </a:r>
            <a:r>
              <a:rPr dirty="0" sz="1000" spc="30">
                <a:solidFill>
                  <a:srgbClr val="181817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81817"/>
                </a:solidFill>
                <a:latin typeface="Arial"/>
                <a:cs typeface="Arial"/>
              </a:rPr>
              <a:t>Insurance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dirty="0" sz="2000" b="1">
                <a:solidFill>
                  <a:srgbClr val="C8342C"/>
                </a:solidFill>
                <a:latin typeface="Arial"/>
                <a:cs typeface="Arial"/>
              </a:rPr>
              <a:t>Museum</a:t>
            </a:r>
            <a:r>
              <a:rPr dirty="0" sz="2000" spc="-5" b="1">
                <a:solidFill>
                  <a:srgbClr val="C8342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8342C"/>
                </a:solidFill>
                <a:latin typeface="Arial"/>
                <a:cs typeface="Arial"/>
              </a:rPr>
              <a:t>Life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223" y="2942018"/>
            <a:ext cx="3108960" cy="207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86200" y="2942018"/>
            <a:ext cx="3108960" cy="207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00" y="5065776"/>
            <a:ext cx="2377439" cy="1584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07791" y="5065776"/>
            <a:ext cx="2377439" cy="1584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58384" y="5065776"/>
            <a:ext cx="1819655" cy="1584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6111" y="6701853"/>
            <a:ext cx="2862071" cy="1706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86200" y="6723189"/>
            <a:ext cx="2862071" cy="1664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63624" y="8458200"/>
            <a:ext cx="2194559" cy="1307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86200" y="8458200"/>
            <a:ext cx="2011679" cy="12916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E150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2020-04-13T15:49:44Z</dcterms:created>
  <dcterms:modified xsi:type="dcterms:W3CDTF">2020-04-13T15:49:44Z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2020-04-13T00:00:00Z</vt:filetime>
  </property>
</Properties>
</file>